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s/comment3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51" r:id="rId2"/>
  </p:sldMasterIdLst>
  <p:notesMasterIdLst>
    <p:notesMasterId r:id="rId28"/>
  </p:notesMasterIdLst>
  <p:sldIdLst>
    <p:sldId id="256" r:id="rId3"/>
    <p:sldId id="289" r:id="rId4"/>
    <p:sldId id="291" r:id="rId5"/>
    <p:sldId id="292" r:id="rId6"/>
    <p:sldId id="310" r:id="rId7"/>
    <p:sldId id="293" r:id="rId8"/>
    <p:sldId id="311" r:id="rId9"/>
    <p:sldId id="257" r:id="rId10"/>
    <p:sldId id="290" r:id="rId11"/>
    <p:sldId id="294" r:id="rId12"/>
    <p:sldId id="309" r:id="rId13"/>
    <p:sldId id="295" r:id="rId14"/>
    <p:sldId id="300" r:id="rId15"/>
    <p:sldId id="299" r:id="rId16"/>
    <p:sldId id="296" r:id="rId17"/>
    <p:sldId id="307" r:id="rId18"/>
    <p:sldId id="304" r:id="rId19"/>
    <p:sldId id="314" r:id="rId20"/>
    <p:sldId id="305" r:id="rId21"/>
    <p:sldId id="313" r:id="rId22"/>
    <p:sldId id="306" r:id="rId23"/>
    <p:sldId id="312" r:id="rId24"/>
    <p:sldId id="302" r:id="rId25"/>
    <p:sldId id="298" r:id="rId26"/>
    <p:sldId id="282" r:id="rId27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thier" initials="r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4C72"/>
    <a:srgbClr val="00FFCC"/>
    <a:srgbClr val="7E0000"/>
    <a:srgbClr val="FFFC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07" autoAdjust="0"/>
    <p:restoredTop sz="86420" autoAdjust="0"/>
  </p:normalViewPr>
  <p:slideViewPr>
    <p:cSldViewPr>
      <p:cViewPr>
        <p:scale>
          <a:sx n="100" d="100"/>
          <a:sy n="100" d="100"/>
        </p:scale>
        <p:origin x="149" y="10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8-01T18:09:07.996" idx="1">
    <p:pos x="3714" y="2016"/>
    <p:text>המונח בעברית לא מוכר למורה הבודק ולכן הוא אינו יודע אם המונח הערבי מתאים. לא מכיר מונח זה בערבית.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8-01T18:24:25.366" idx="2">
    <p:pos x="5082" y="1740"/>
    <p:text>המורה הבודק הוסיף במכוון על הטקסט המילולי בעברית את המילים "(c-c) הלא קוטבי" לצורך הבהרה. כדאי להציע לעברית להוסיף זאת גם כן.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8-01T18:27:02.160" idx="3">
    <p:pos x="1188" y="1974"/>
    <p:text>ראה הערה קודמת לגבי מונח זה. לשמור על עקביות עם מופעו הקודם.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46228-48BD-41B2-AA82-618FC1BE0B5E}" type="datetimeFigureOut">
              <a:rPr lang="he-IL"/>
              <a:pPr>
                <a:defRPr/>
              </a:pPr>
              <a:t>כ'/אלול/תשע"א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04A4F1-3D91-482F-ABB2-317AFC6F82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AF4BA5-2A5C-4B97-9032-D539181658E8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8A8A-A1C4-4DE9-9A1D-B46AC302708D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8CB37-EABE-405A-BBFA-BD1285115EC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A7E61-9565-4F3D-9D61-667271C15B25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14A64-3B08-4428-9977-7AFE6C1D7AE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30161"/>
            <a:ext cx="7772400" cy="369881"/>
          </a:xfrm>
          <a:prstGeom prst="rect">
            <a:avLst/>
          </a:prstGeom>
        </p:spPr>
        <p:txBody>
          <a:bodyPr/>
          <a:lstStyle>
            <a:lvl1pPr>
              <a:defRPr kumimoji="0" lang="he-IL" sz="4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cs typeface="Arial"/>
              </a:defRPr>
            </a:lvl1pPr>
          </a:lstStyle>
          <a:p>
            <a:r>
              <a:rPr lang="ru-RU" noProof="0" dirty="0" smtClean="0"/>
              <a:t>Образец заголовка</a:t>
            </a:r>
            <a:endParaRPr lang="he-IL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BD50-335B-4F36-83EB-67FF0C24BAAC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5AA1-BCE8-480C-A0E2-ADCB1423E8F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e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" name="TextBox 7"/>
          <p:cNvSpPr txBox="1"/>
          <p:nvPr userDrawn="1"/>
        </p:nvSpPr>
        <p:spPr>
          <a:xfrm>
            <a:off x="357188" y="142875"/>
            <a:ext cx="8143875" cy="3079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FF6600"/>
                </a:solidFill>
                <a:latin typeface="+mn-lt"/>
                <a:cs typeface="+mn-cs"/>
              </a:rPr>
              <a:t>מעבר חומרים דרך הקרום באמצעות דיפוזיה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1D4C72"/>
                </a:solidFill>
                <a:latin typeface="+mn-lt"/>
                <a:cs typeface="+mn-cs"/>
              </a:rPr>
              <a:t>שאלות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4313" y="857250"/>
            <a:ext cx="8215312" cy="135730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32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e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 userDrawn="1"/>
        </p:nvSpPr>
        <p:spPr>
          <a:xfrm>
            <a:off x="357188" y="142875"/>
            <a:ext cx="8143875" cy="3079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FF6600"/>
                </a:solidFill>
                <a:latin typeface="+mn-lt"/>
                <a:cs typeface="+mn-cs"/>
              </a:rPr>
              <a:t>מעבר חומרים דרך הקרום באמצעות דיפוזיה</a:t>
            </a:r>
          </a:p>
        </p:txBody>
      </p:sp>
      <p:sp>
        <p:nvSpPr>
          <p:cNvPr id="6" name="TextBox 11"/>
          <p:cNvSpPr txBox="1"/>
          <p:nvPr userDrawn="1"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1D4C72"/>
                </a:solidFill>
                <a:latin typeface="+mn-lt"/>
                <a:cs typeface="+mn-cs"/>
              </a:rPr>
              <a:t>תשובות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4313" y="857250"/>
            <a:ext cx="8215312" cy="135730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32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214282" y="2500306"/>
            <a:ext cx="8215312" cy="13573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>
            <a:lvl1pPr marL="0" algn="r" defTabSz="914400" rtl="1" eaLnBrk="1" latinLnBrk="0" hangingPunct="1">
              <a:buNone/>
              <a:defRPr lang="he-IL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8B80-26A5-4FEA-A0DD-7FD9E9802947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CC922-14D3-4B08-89F2-CE4C8EEE5DD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B596D-531D-4B33-B197-6A77C9B597C9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E9EE-4F56-4B69-81F2-C319C0A7F63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44A03-D8D7-4D92-9C26-F9209345B3CB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B52E-D85E-45F7-B3A8-D3DA53DF679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E4C68F-F08E-4DBA-9416-B51C365C6A64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E1F288-DDDA-43EA-A92F-B098FF2B8CD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10A69C-D954-44AE-A1B4-1842F4A14692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D7F856-7B9B-4195-8A63-D33F01A359E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8" name="Rectangle 7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78" r:id="rId4"/>
    <p:sldLayoutId id="2147483677" r:id="rId5"/>
    <p:sldLayoutId id="2147483676" r:id="rId6"/>
  </p:sldLayoutIdLst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" y="1096963"/>
            <a:ext cx="8215313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642938" y="1143000"/>
            <a:ext cx="8143875" cy="5191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800" b="1" dirty="0">
                <a:solidFill>
                  <a:srgbClr val="FF6600"/>
                </a:solidFill>
                <a:latin typeface="Arial" pitchFamily="34" charset="0"/>
                <a:cs typeface="Traditional Arabic" pitchFamily="18" charset="-78"/>
              </a:rPr>
              <a:t>ماذا يحوي العرض؟</a:t>
            </a:r>
            <a:endParaRPr lang="he-IL" sz="2800" b="1" dirty="0">
              <a:solidFill>
                <a:srgbClr val="FF6600"/>
              </a:solidFill>
              <a:latin typeface="Arial" pitchFamily="34" charset="0"/>
              <a:cs typeface="Traditional Arabic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188" y="2138363"/>
            <a:ext cx="8143875" cy="114776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Blip>
                <a:blip r:embed="rId5"/>
              </a:buBlip>
              <a:defRPr/>
            </a:pPr>
            <a:r>
              <a:rPr lang="he-IL" sz="2400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Traditional Arabic" pitchFamily="18" charset="-78"/>
              </a:rPr>
              <a:t>قطبية الأربطة</a:t>
            </a:r>
            <a:endParaRPr lang="he-IL" sz="2400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buFontTx/>
              <a:buBlip>
                <a:blip r:embed="rId5"/>
              </a:buBlip>
              <a:defRPr/>
            </a:pPr>
            <a:r>
              <a:rPr lang="he-IL" sz="2400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Traditional Arabic" pitchFamily="18" charset="-78"/>
              </a:rPr>
              <a:t>الطاقة وطول الرباط</a:t>
            </a:r>
            <a:endParaRPr lang="he-IL" sz="2400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buFontTx/>
              <a:buBlip>
                <a:blip r:embed="rId5"/>
              </a:buBlip>
              <a:defRPr/>
            </a:pPr>
            <a:r>
              <a:rPr lang="he-IL" sz="2400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Traditional Arabic" pitchFamily="18" charset="-78"/>
              </a:rPr>
              <a:t>العوامل التي تؤثّر على طاقة الرباط</a:t>
            </a:r>
            <a:endParaRPr lang="he-IL" sz="2400" dirty="0">
              <a:solidFill>
                <a:schemeClr val="tx1"/>
              </a:solidFill>
              <a:cs typeface="Traditional Arabic" pitchFamily="18" charset="-78"/>
            </a:endParaRPr>
          </a:p>
        </p:txBody>
      </p:sp>
      <p:sp>
        <p:nvSpPr>
          <p:cNvPr id="5125" name="Rectangle 18"/>
          <p:cNvSpPr>
            <a:spLocks noChangeArrowheads="1"/>
          </p:cNvSpPr>
          <p:nvPr/>
        </p:nvSpPr>
        <p:spPr bwMode="auto">
          <a:xfrm>
            <a:off x="7359650" y="1643063"/>
            <a:ext cx="13890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200" b="1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مواضيع الدرس:</a:t>
            </a:r>
            <a:endParaRPr lang="he-IL" sz="2200" b="1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</p:txBody>
      </p:sp>
      <p:sp>
        <p:nvSpPr>
          <p:cNvPr id="5126" name="מלבן 6"/>
          <p:cNvSpPr>
            <a:spLocks noChangeArrowheads="1"/>
          </p:cNvSpPr>
          <p:nvPr/>
        </p:nvSpPr>
        <p:spPr bwMode="auto">
          <a:xfrm>
            <a:off x="642938" y="373063"/>
            <a:ext cx="8216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4400" b="1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القطبية وطاقة الرباط</a:t>
            </a:r>
            <a:endParaRPr lang="he-IL" sz="4400" b="1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</p:txBody>
      </p:sp>
      <p:grpSp>
        <p:nvGrpSpPr>
          <p:cNvPr id="5127" name="קבוצה 30"/>
          <p:cNvGrpSpPr>
            <a:grpSpLocks/>
          </p:cNvGrpSpPr>
          <p:nvPr/>
        </p:nvGrpSpPr>
        <p:grpSpPr bwMode="auto">
          <a:xfrm>
            <a:off x="3502025" y="3997325"/>
            <a:ext cx="1924050" cy="2095500"/>
            <a:chOff x="3501519" y="4449456"/>
            <a:chExt cx="1917884" cy="2095883"/>
          </a:xfrm>
        </p:grpSpPr>
        <p:grpSp>
          <p:nvGrpSpPr>
            <p:cNvPr id="5129" name="קבוצה 8"/>
            <p:cNvGrpSpPr>
              <a:grpSpLocks/>
            </p:cNvGrpSpPr>
            <p:nvPr/>
          </p:nvGrpSpPr>
          <p:grpSpPr bwMode="auto">
            <a:xfrm>
              <a:off x="3817954" y="5425623"/>
              <a:ext cx="1539389" cy="1119716"/>
              <a:chOff x="387821" y="3026552"/>
              <a:chExt cx="1735907" cy="1338552"/>
            </a:xfrm>
          </p:grpSpPr>
          <p:sp>
            <p:nvSpPr>
              <p:cNvPr id="5139" name="Text Box 5"/>
              <p:cNvSpPr txBox="1">
                <a:spLocks noChangeArrowheads="1"/>
              </p:cNvSpPr>
              <p:nvPr/>
            </p:nvSpPr>
            <p:spPr bwMode="auto">
              <a:xfrm>
                <a:off x="387821" y="3380331"/>
                <a:ext cx="555490" cy="984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en-US" sz="4800"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  <p:sp>
            <p:nvSpPr>
              <p:cNvPr id="5140" name="Text Box 6"/>
              <p:cNvSpPr txBox="1">
                <a:spLocks noChangeArrowheads="1"/>
              </p:cNvSpPr>
              <p:nvPr/>
            </p:nvSpPr>
            <p:spPr bwMode="auto">
              <a:xfrm>
                <a:off x="1290493" y="3380331"/>
                <a:ext cx="833235" cy="984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en-US" sz="4800">
                    <a:latin typeface="Arial" pitchFamily="34" charset="0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5141" name="Oval 7"/>
              <p:cNvSpPr>
                <a:spLocks noChangeArrowheads="1"/>
              </p:cNvSpPr>
              <p:nvPr/>
            </p:nvSpPr>
            <p:spPr bwMode="auto">
              <a:xfrm>
                <a:off x="1290493" y="3926794"/>
                <a:ext cx="69436" cy="910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2" name="Oval 8"/>
              <p:cNvSpPr>
                <a:spLocks noChangeArrowheads="1"/>
              </p:cNvSpPr>
              <p:nvPr/>
            </p:nvSpPr>
            <p:spPr bwMode="auto">
              <a:xfrm>
                <a:off x="1290493" y="3653562"/>
                <a:ext cx="69436" cy="910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3" name="Line 9"/>
              <p:cNvSpPr>
                <a:spLocks noChangeShapeType="1"/>
              </p:cNvSpPr>
              <p:nvPr/>
            </p:nvSpPr>
            <p:spPr bwMode="auto">
              <a:xfrm>
                <a:off x="457257" y="3471408"/>
                <a:ext cx="138872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44" name="Text Box 10"/>
              <p:cNvSpPr txBox="1">
                <a:spLocks noChangeArrowheads="1"/>
              </p:cNvSpPr>
              <p:nvPr/>
            </p:nvSpPr>
            <p:spPr bwMode="auto">
              <a:xfrm>
                <a:off x="416110" y="3026552"/>
                <a:ext cx="5554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en-US" b="1">
                    <a:latin typeface="Symbol" pitchFamily="18" charset="2"/>
                    <a:cs typeface="Arial" pitchFamily="34" charset="0"/>
                  </a:rPr>
                  <a:t>d+</a:t>
                </a:r>
              </a:p>
            </p:txBody>
          </p:sp>
          <p:sp>
            <p:nvSpPr>
              <p:cNvPr id="5145" name="Text Box 11"/>
              <p:cNvSpPr txBox="1">
                <a:spLocks noChangeArrowheads="1"/>
              </p:cNvSpPr>
              <p:nvPr/>
            </p:nvSpPr>
            <p:spPr bwMode="auto">
              <a:xfrm>
                <a:off x="1403648" y="3026552"/>
                <a:ext cx="5554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en-US" b="1">
                    <a:latin typeface="Symbol" pitchFamily="18" charset="2"/>
                    <a:cs typeface="Arial" pitchFamily="34" charset="0"/>
                  </a:rPr>
                  <a:t>d-</a:t>
                </a:r>
              </a:p>
            </p:txBody>
          </p:sp>
        </p:grpSp>
        <p:sp>
          <p:nvSpPr>
            <p:cNvPr id="24" name="אליפסה 23"/>
            <p:cNvSpPr/>
            <p:nvPr/>
          </p:nvSpPr>
          <p:spPr>
            <a:xfrm>
              <a:off x="3690242" y="4630163"/>
              <a:ext cx="702418" cy="6023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3200" b="1" dirty="0"/>
                <a:t>H</a:t>
              </a:r>
              <a:endParaRPr lang="he-IL" sz="3200" b="1" dirty="0"/>
            </a:p>
          </p:txBody>
        </p:sp>
        <p:sp>
          <p:nvSpPr>
            <p:cNvPr id="25" name="אליפסה 24"/>
            <p:cNvSpPr/>
            <p:nvPr/>
          </p:nvSpPr>
          <p:spPr>
            <a:xfrm>
              <a:off x="4201091" y="4449456"/>
              <a:ext cx="1149411" cy="1024006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  <a:alpha val="13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4000" b="1" dirty="0"/>
                <a:t>F</a:t>
              </a:r>
              <a:endParaRPr lang="he-IL" sz="4000" b="1" dirty="0"/>
            </a:p>
          </p:txBody>
        </p:sp>
        <p:sp>
          <p:nvSpPr>
            <p:cNvPr id="26" name="חץ ימינה 25"/>
            <p:cNvSpPr/>
            <p:nvPr/>
          </p:nvSpPr>
          <p:spPr>
            <a:xfrm>
              <a:off x="4200945" y="4809885"/>
              <a:ext cx="447823" cy="1810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5137" name="Text Box 11"/>
            <p:cNvSpPr txBox="1">
              <a:spLocks noChangeArrowheads="1"/>
            </p:cNvSpPr>
            <p:nvPr/>
          </p:nvSpPr>
          <p:spPr bwMode="auto">
            <a:xfrm>
              <a:off x="4926799" y="4725199"/>
              <a:ext cx="492604" cy="308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5138" name="Text Box 10"/>
            <p:cNvSpPr txBox="1">
              <a:spLocks noChangeArrowheads="1"/>
            </p:cNvSpPr>
            <p:nvPr/>
          </p:nvSpPr>
          <p:spPr bwMode="auto">
            <a:xfrm>
              <a:off x="3501519" y="4725199"/>
              <a:ext cx="492605" cy="308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1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</p:grpSp>
      <p:sp>
        <p:nvSpPr>
          <p:cNvPr id="29" name="מציין מיקום של מספר שקופית 25"/>
          <p:cNvSpPr txBox="1">
            <a:spLocks/>
          </p:cNvSpPr>
          <p:nvPr/>
        </p:nvSpPr>
        <p:spPr>
          <a:xfrm>
            <a:off x="395288" y="6592888"/>
            <a:ext cx="2133600" cy="365125"/>
          </a:xfrm>
          <a:prstGeom prst="rect">
            <a:avLst/>
          </a:prstGeom>
        </p:spPr>
        <p:txBody>
          <a:bodyPr rtlCol="1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fld id="{E91CB9CB-07BC-4371-BB32-1F3506DC0392}" type="slidenum">
              <a:rPr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he-IL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000" b="1">
                <a:solidFill>
                  <a:srgbClr val="FF6600"/>
                </a:solidFill>
                <a:latin typeface="Arial" pitchFamily="34" charset="0"/>
                <a:cs typeface="Traditional Arabic" pitchFamily="18" charset="-78"/>
              </a:rPr>
              <a:t>أيّ رباط هو تساهمي وأيّ رباط هو أيوني؟</a:t>
            </a:r>
            <a:r>
              <a:rPr lang="ar-SA">
                <a:latin typeface="Arial" pitchFamily="34" charset="0"/>
                <a:cs typeface="Arial" pitchFamily="34" charset="0"/>
              </a:rPr>
              <a:t>  </a:t>
            </a:r>
          </a:p>
        </p:txBody>
      </p:sp>
      <p:grpSp>
        <p:nvGrpSpPr>
          <p:cNvPr id="14340" name="קבוצה 13"/>
          <p:cNvGrpSpPr>
            <a:grpSpLocks/>
          </p:cNvGrpSpPr>
          <p:nvPr/>
        </p:nvGrpSpPr>
        <p:grpSpPr bwMode="auto">
          <a:xfrm>
            <a:off x="250825" y="2924175"/>
            <a:ext cx="8229600" cy="3744913"/>
            <a:chOff x="467544" y="1269339"/>
            <a:chExt cx="8229600" cy="3743275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>
            <a:xfrm>
              <a:off x="467544" y="1269339"/>
              <a:ext cx="8229600" cy="37432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514350" indent="-514350" eaLnBrk="0" hangingPunct="0">
                <a:lnSpc>
                  <a:spcPct val="150000"/>
                </a:lnSpc>
                <a:defRPr/>
              </a:pPr>
              <a:r>
                <a:rPr lang="ar-SA" sz="2000" b="1" dirty="0">
                  <a:solidFill>
                    <a:schemeClr val="tx1"/>
                  </a:solidFill>
                  <a:cs typeface="Traditional Arabic" pitchFamily="18" charset="-78"/>
                </a:rPr>
                <a:t>الإجابات</a:t>
              </a:r>
              <a:r>
                <a:rPr lang="he-IL" sz="2000" b="1" dirty="0">
                  <a:solidFill>
                    <a:schemeClr val="tx1"/>
                  </a:solidFill>
                  <a:cs typeface="Traditional Arabic" pitchFamily="18" charset="-78"/>
                </a:rPr>
                <a:t>:</a:t>
              </a:r>
            </a:p>
            <a:p>
              <a:pPr marL="514350" indent="-514350" eaLnBrk="0" hangingPunct="0">
                <a:lnSpc>
                  <a:spcPct val="150000"/>
                </a:lnSpc>
                <a:buFont typeface="Times New Roman" pitchFamily="18" charset="0"/>
                <a:buNone/>
                <a:defRPr/>
              </a:pPr>
              <a:r>
                <a:rPr lang="ar-SA" sz="2000" dirty="0">
                  <a:solidFill>
                    <a:schemeClr val="tx1"/>
                  </a:solidFill>
                  <a:cs typeface="Traditional Arabic" pitchFamily="18" charset="-78"/>
                </a:rPr>
                <a:t>أ. الموادّ الجزيئية (لافلزّات فقط)-</a:t>
              </a:r>
              <a:r>
                <a:rPr lang="ar-SA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,   BF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baseline="-250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endParaRPr lang="en-US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514350" indent="-514350" eaLnBrk="0" hangingPunct="0">
                <a:lnSpc>
                  <a:spcPct val="150000"/>
                </a:lnSpc>
                <a:buFont typeface="Times New Roman" pitchFamily="18" charset="0"/>
                <a:buNone/>
                <a:defRPr/>
              </a:pPr>
              <a:r>
                <a:rPr lang="ar-SA" sz="2000" dirty="0">
                  <a:solidFill>
                    <a:schemeClr val="tx1"/>
                  </a:solidFill>
                  <a:cs typeface="Traditional Arabic" pitchFamily="18" charset="-78"/>
                </a:rPr>
                <a:t>ب. الموادّ الأيونية (فلزّ مع لافلزّ)</a:t>
              </a:r>
              <a:r>
                <a:rPr lang="ar-SA" dirty="0">
                  <a:solidFill>
                    <a:schemeClr val="tx1"/>
                  </a:solidFill>
                </a:rPr>
                <a:t> </a:t>
              </a:r>
              <a:r>
                <a:rPr lang="he-IL" dirty="0">
                  <a:solidFill>
                    <a:schemeClr val="tx1"/>
                  </a:solidFill>
                </a:rPr>
                <a:t>-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AlI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, Na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</a:p>
            <a:p>
              <a:pPr marL="514350" indent="-514350" eaLnBrk="0" hangingPunct="0">
                <a:lnSpc>
                  <a:spcPct val="150000"/>
                </a:lnSpc>
                <a:buFont typeface="Times New Roman" pitchFamily="18" charset="0"/>
                <a:buAutoNum type="hebrew2Minus"/>
                <a:defRPr/>
              </a:pPr>
              <a:endParaRPr lang="he-IL" dirty="0">
                <a:solidFill>
                  <a:schemeClr val="tx1"/>
                </a:solidFill>
              </a:endParaRPr>
            </a:p>
            <a:p>
              <a:pPr marL="514350" indent="-514350" eaLnBrk="0" hangingPunct="0">
                <a:lnSpc>
                  <a:spcPct val="150000"/>
                </a:lnSpc>
                <a:buFont typeface="Times New Roman" pitchFamily="18" charset="0"/>
                <a:buNone/>
                <a:defRPr/>
              </a:pPr>
              <a:r>
                <a:rPr lang="he-IL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         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AlI3                               </a:t>
              </a: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  BF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Na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           </a:t>
              </a:r>
              <a:r>
                <a:rPr lang="en-US" dirty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dirty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ar-SA" sz="2000" dirty="0">
                  <a:solidFill>
                    <a:schemeClr val="tx1"/>
                  </a:solidFill>
                  <a:cs typeface="Traditional Arabic" pitchFamily="18" charset="-78"/>
                </a:rPr>
                <a:t>لذلك التدريج من الفرق الأقلّ </a:t>
              </a:r>
              <a:r>
                <a:rPr lang="ar-SA" sz="2000" dirty="0" smtClean="0">
                  <a:solidFill>
                    <a:schemeClr val="tx1"/>
                  </a:solidFill>
                  <a:cs typeface="Traditional Arabic" pitchFamily="18" charset="-78"/>
                </a:rPr>
                <a:t>إلى</a:t>
              </a:r>
              <a:r>
                <a:rPr lang="ar-LB" sz="2000" dirty="0" smtClean="0">
                  <a:solidFill>
                    <a:schemeClr val="tx1"/>
                  </a:solidFill>
                  <a:cs typeface="Traditional Arabic" pitchFamily="18" charset="-78"/>
                </a:rPr>
                <a:t> </a:t>
              </a:r>
              <a:r>
                <a:rPr lang="ar-LB" sz="2000" dirty="0" smtClean="0">
                  <a:solidFill>
                    <a:srgbClr val="00B050"/>
                  </a:solidFill>
                  <a:cs typeface="Traditional Arabic" pitchFamily="18" charset="-78"/>
                </a:rPr>
                <a:t>الفرق</a:t>
              </a:r>
              <a:r>
                <a:rPr lang="ar-SA" sz="2000" dirty="0" smtClean="0">
                  <a:solidFill>
                    <a:schemeClr val="tx1"/>
                  </a:solidFill>
                  <a:cs typeface="Traditional Arabic" pitchFamily="18" charset="-78"/>
                </a:rPr>
                <a:t> </a:t>
              </a:r>
              <a:r>
                <a:rPr lang="ar-SA" sz="2000" dirty="0">
                  <a:solidFill>
                    <a:schemeClr val="tx1"/>
                  </a:solidFill>
                  <a:cs typeface="Traditional Arabic" pitchFamily="18" charset="-78"/>
                </a:rPr>
                <a:t>الأعلى هو:</a:t>
              </a:r>
              <a:r>
                <a:rPr lang="ar-SA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AlI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Na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BF</a:t>
              </a:r>
              <a:r>
                <a:rPr lang="en-US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   </a:t>
              </a:r>
              <a:endParaRPr lang="he-IL" sz="2000" dirty="0">
                <a:solidFill>
                  <a:schemeClr val="tx1"/>
                </a:solidFill>
              </a:endParaRPr>
            </a:p>
            <a:p>
              <a:pPr marL="514350" indent="-514350" eaLnBrk="0" hangingPunct="0">
                <a:lnSpc>
                  <a:spcPct val="150000"/>
                </a:lnSpc>
                <a:defRPr/>
              </a:pPr>
              <a:r>
                <a:rPr lang="he-IL" sz="2000" dirty="0">
                  <a:solidFill>
                    <a:schemeClr val="tx1"/>
                  </a:solidFill>
                </a:rPr>
                <a:t>                                                                                   </a:t>
              </a:r>
              <a:r>
                <a:rPr lang="ar-SA" sz="2000" dirty="0">
                  <a:solidFill>
                    <a:schemeClr val="tx1"/>
                  </a:solidFill>
                  <a:cs typeface="Traditional Arabic" pitchFamily="18" charset="-78"/>
                </a:rPr>
                <a:t>تكملة الإجابات</a:t>
              </a:r>
              <a:r>
                <a:rPr lang="he-IL" sz="2000" dirty="0">
                  <a:solidFill>
                    <a:schemeClr val="tx1"/>
                  </a:solidFill>
                </a:rPr>
                <a:t>-&gt;</a:t>
              </a:r>
              <a:endParaRPr lang="he-IL" dirty="0">
                <a:solidFill>
                  <a:schemeClr val="tx1"/>
                </a:solidFill>
              </a:endParaRPr>
            </a:p>
            <a:p>
              <a:pPr marL="514350" indent="-514350" eaLnBrk="0" hangingPunct="0">
                <a:lnSpc>
                  <a:spcPct val="160000"/>
                </a:lnSpc>
                <a:defRPr/>
              </a:pPr>
              <a:r>
                <a:rPr lang="he-IL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4344" name="TextBox 7"/>
            <p:cNvSpPr txBox="1">
              <a:spLocks noChangeArrowheads="1"/>
            </p:cNvSpPr>
            <p:nvPr/>
          </p:nvSpPr>
          <p:spPr bwMode="auto">
            <a:xfrm>
              <a:off x="827584" y="3140968"/>
              <a:ext cx="13681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latin typeface="Arial" pitchFamily="34" charset="0"/>
                  <a:cs typeface="Arial" pitchFamily="34" charset="0"/>
                </a:rPr>
                <a:t>2.5-1.5 = 1</a:t>
              </a:r>
              <a:endParaRPr lang="he-IL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5" name="TextBox 8"/>
            <p:cNvSpPr txBox="1">
              <a:spLocks noChangeArrowheads="1"/>
            </p:cNvSpPr>
            <p:nvPr/>
          </p:nvSpPr>
          <p:spPr bwMode="auto">
            <a:xfrm>
              <a:off x="2915816" y="3140968"/>
              <a:ext cx="14401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latin typeface="Arial" pitchFamily="34" charset="0"/>
                  <a:cs typeface="Arial" pitchFamily="34" charset="0"/>
                </a:rPr>
                <a:t>3-2.1= 0.9</a:t>
              </a:r>
              <a:endParaRPr lang="he-IL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6" name="TextBox 9"/>
            <p:cNvSpPr txBox="1">
              <a:spLocks noChangeArrowheads="1"/>
            </p:cNvSpPr>
            <p:nvPr/>
          </p:nvSpPr>
          <p:spPr bwMode="auto">
            <a:xfrm>
              <a:off x="4860032" y="3140968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latin typeface="Arial" pitchFamily="34" charset="0"/>
                  <a:cs typeface="Arial" pitchFamily="34" charset="0"/>
                </a:rPr>
                <a:t>4-2 = 2</a:t>
              </a:r>
              <a:endParaRPr lang="he-IL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7" name="TextBox 10"/>
            <p:cNvSpPr txBox="1">
              <a:spLocks noChangeArrowheads="1"/>
            </p:cNvSpPr>
            <p:nvPr/>
          </p:nvSpPr>
          <p:spPr bwMode="auto">
            <a:xfrm>
              <a:off x="6444208" y="3140968"/>
              <a:ext cx="15121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latin typeface="Arial" pitchFamily="34" charset="0"/>
                  <a:cs typeface="Arial" pitchFamily="34" charset="0"/>
                </a:rPr>
                <a:t>2.5-0.9 = 1.6</a:t>
              </a:r>
              <a:endParaRPr lang="he-IL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מציין מיקום של מספר שקופית 12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24241E5E-8D2A-47BE-B885-362A0E00745A}" type="slidenum">
              <a:rPr lang="he-IL"/>
              <a:pPr>
                <a:defRPr/>
              </a:pPr>
              <a:t>10</a:t>
            </a:fld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276225" y="571500"/>
            <a:ext cx="8183563" cy="250190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السؤال</a:t>
            </a:r>
            <a:r>
              <a:rPr lang="he-IL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2:</a:t>
            </a:r>
          </a:p>
          <a:p>
            <a:pPr>
              <a:lnSpc>
                <a:spcPct val="150000"/>
              </a:lnSpc>
            </a:pPr>
            <a:r>
              <a:rPr lang="ar-SA" sz="22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معطاة الموادّ التالية</a:t>
            </a:r>
            <a:r>
              <a:rPr lang="he-IL" sz="22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: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</a:b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</a:rPr>
              <a:t>AlI3  ‘  </a:t>
            </a:r>
            <a:r>
              <a:rPr lang="en-US" dirty="0" err="1">
                <a:solidFill>
                  <a:srgbClr val="1D4C72"/>
                </a:solidFill>
              </a:rPr>
              <a:t>HCl</a:t>
            </a:r>
            <a:r>
              <a:rPr lang="en-US" dirty="0">
                <a:solidFill>
                  <a:srgbClr val="1D4C72"/>
                </a:solidFill>
              </a:rPr>
              <a:t>  ‘   BF3  ,  Na</a:t>
            </a:r>
            <a:r>
              <a:rPr lang="en-US" baseline="-25000" dirty="0">
                <a:solidFill>
                  <a:srgbClr val="1D4C72"/>
                </a:solidFill>
              </a:rPr>
              <a:t>2</a:t>
            </a:r>
            <a:r>
              <a:rPr lang="en-US" dirty="0">
                <a:solidFill>
                  <a:srgbClr val="1D4C72"/>
                </a:solidFill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b="1" dirty="0">
                <a:solidFill>
                  <a:srgbClr val="1D4C72"/>
                </a:solidFill>
                <a:cs typeface="Traditional Arabic" pitchFamily="2" charset="-78"/>
              </a:rPr>
              <a:t>أ. صنّفوا الموادّ إلى أيونات وإلى جزيئات حسب موقعها في الترتيب الدوري (فلزّات ولافلزّات). </a:t>
            </a:r>
            <a:endParaRPr lang="en-US" sz="2000" b="1" dirty="0">
              <a:solidFill>
                <a:srgbClr val="1D4C72"/>
              </a:solidFill>
              <a:cs typeface="Traditional Arabic" pitchFamily="2" charset="-78"/>
            </a:endParaRPr>
          </a:p>
          <a:p>
            <a:r>
              <a:rPr lang="ar-SA" sz="2000" b="1" dirty="0">
                <a:solidFill>
                  <a:srgbClr val="1D4C72"/>
                </a:solidFill>
                <a:cs typeface="Traditional Arabic" pitchFamily="2" charset="-78"/>
              </a:rPr>
              <a:t>ب. درّجوا الموادّ حسب الفروق في </a:t>
            </a:r>
            <a:r>
              <a:rPr lang="ar-SA" sz="2000" b="1" dirty="0" err="1">
                <a:solidFill>
                  <a:srgbClr val="1D4C72"/>
                </a:solidFill>
                <a:cs typeface="Traditional Arabic" pitchFamily="2" charset="-78"/>
              </a:rPr>
              <a:t>السالبية</a:t>
            </a:r>
            <a:r>
              <a:rPr lang="ar-SA" sz="2000" b="1" dirty="0">
                <a:solidFill>
                  <a:srgbClr val="1D4C72"/>
                </a:solidFill>
                <a:cs typeface="Traditional Arabic" pitchFamily="2" charset="-78"/>
              </a:rPr>
              <a:t> الكهربائية.</a:t>
            </a:r>
            <a:endParaRPr lang="he-IL" sz="2000" dirty="0">
              <a:solidFill>
                <a:srgbClr val="1D4C72"/>
              </a:solidFill>
              <a:cs typeface="Traditional Arabic" pitchFamily="2" charset="-78"/>
            </a:endParaRPr>
          </a:p>
          <a:p>
            <a:r>
              <a:rPr lang="ar-SA" sz="2000" b="1" dirty="0">
                <a:solidFill>
                  <a:srgbClr val="1D4C72"/>
                </a:solidFill>
                <a:cs typeface="Traditional Arabic" pitchFamily="2" charset="-78"/>
              </a:rPr>
              <a:t>ج. هل هناك فرق بين طريقتَي التصنيف أو التدريج؟ إذا كان هناك فرق، </a:t>
            </a:r>
            <a:r>
              <a:rPr lang="ar-LB" sz="2000" b="1" dirty="0" smtClean="0">
                <a:solidFill>
                  <a:srgbClr val="00B050"/>
                </a:solidFill>
                <a:cs typeface="Traditional Arabic" pitchFamily="2" charset="-78"/>
              </a:rPr>
              <a:t>ف</a:t>
            </a:r>
            <a:r>
              <a:rPr lang="ar-SA" sz="2000" b="1" dirty="0" smtClean="0">
                <a:solidFill>
                  <a:srgbClr val="1D4C72"/>
                </a:solidFill>
                <a:cs typeface="Traditional Arabic" pitchFamily="2" charset="-78"/>
              </a:rPr>
              <a:t>ما </a:t>
            </a:r>
            <a:r>
              <a:rPr lang="ar-SA" sz="2000" b="1" dirty="0">
                <a:solidFill>
                  <a:srgbClr val="1D4C72"/>
                </a:solidFill>
                <a:cs typeface="Traditional Arabic" pitchFamily="2" charset="-78"/>
              </a:rPr>
              <a:t>هو؟</a:t>
            </a:r>
            <a:r>
              <a:rPr lang="ar-SA" sz="2000" dirty="0">
                <a:cs typeface="Traditional Arabic" pitchFamily="2" charset="-78"/>
              </a:rPr>
              <a:t> </a:t>
            </a:r>
            <a:endParaRPr lang="he-IL" sz="20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 smtClean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تتمة الجواب </a:t>
            </a:r>
            <a:r>
              <a:rPr lang="ar-SA" sz="2200" b="1" dirty="0" err="1" smtClean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ـ</a:t>
            </a:r>
            <a:r>
              <a:rPr lang="ar-SA" sz="2200" b="1" dirty="0" smtClean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 أيّ </a:t>
            </a: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رباط هو </a:t>
            </a:r>
            <a:r>
              <a:rPr lang="ar-SA" sz="2200" b="1" dirty="0" err="1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تساهمي</a:t>
            </a: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 وأيّ رباط هو أيوني؟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14282" y="2786058"/>
            <a:ext cx="8229600" cy="33845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 cap="flat" cmpd="sng" algn="ctr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 eaLnBrk="0" hangingPunct="0"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تكملة الإجابات: </a:t>
            </a:r>
            <a:endParaRPr lang="en-US" sz="2000" b="1" dirty="0">
              <a:solidFill>
                <a:schemeClr val="tx1"/>
              </a:solidFill>
              <a:latin typeface="Traditional Arabic" pitchFamily="2" charset="-78"/>
              <a:cs typeface="Traditional Arabic" pitchFamily="2" charset="-78"/>
            </a:endParaRPr>
          </a:p>
          <a:p>
            <a:pPr marL="514350" indent="-514350" eaLnBrk="0" hangingPunct="0">
              <a:lnSpc>
                <a:spcPct val="150000"/>
              </a:lnSpc>
            </a:pP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ج. </a:t>
            </a:r>
            <a:r>
              <a:rPr lang="ar-SA" sz="2000" u="sng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هناك فرق بين الطريقتين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 </a:t>
            </a:r>
            <a:r>
              <a:rPr lang="en-US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BF</a:t>
            </a:r>
            <a:r>
              <a:rPr lang="en-US" sz="2000" baseline="-25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3</a:t>
            </a:r>
            <a:r>
              <a:rPr lang="en-US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الذي كان حسب الطريقة ”أ“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ذو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رباط تساهمي، </a:t>
            </a:r>
            <a:r>
              <a:rPr lang="ar-LB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يتواجد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حسب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طريقة الحساب</a:t>
            </a:r>
          </a:p>
          <a:p>
            <a:pPr marL="514350" indent="-514350" eaLnBrk="0" hangingPunct="0">
              <a:lnSpc>
                <a:spcPct val="150000"/>
              </a:lnSpc>
            </a:pP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”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ب“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بالقرب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من الموادّ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الأيونية</a:t>
            </a:r>
            <a:r>
              <a:rPr lang="he-IL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LB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لأنه ذو قطبية </a:t>
            </a:r>
            <a:r>
              <a:rPr lang="ar-SA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أربطة عالية</a:t>
            </a:r>
            <a:r>
              <a:rPr lang="he-IL" sz="2000" dirty="0" smtClean="0">
                <a:solidFill>
                  <a:schemeClr val="tx1"/>
                </a:solidFill>
                <a:latin typeface="Traditional Arabic" pitchFamily="2" charset="-78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he-IL" sz="2000" dirty="0" smtClean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AlI</a:t>
            </a:r>
            <a:r>
              <a:rPr lang="en-US" sz="2000" baseline="-25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3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الذي يعتبر حسب الطريقة ”أ“ أيونيًا هو ذو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فر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ق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قليل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في </a:t>
            </a:r>
            <a:r>
              <a:rPr lang="ar-SA" sz="2000" dirty="0" err="1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السالبية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الكهربائية، ولذلك يعتبر 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ذو رباط </a:t>
            </a:r>
            <a:r>
              <a:rPr lang="ar-SA" sz="20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تساهمي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</a:t>
            </a:r>
          </a:p>
          <a:p>
            <a:pPr marL="514350" indent="-514350" eaLnBrk="0" hangingPunct="0">
              <a:lnSpc>
                <a:spcPct val="160000"/>
              </a:lnSpc>
            </a:pP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للإجمال: </a:t>
            </a:r>
          </a:p>
          <a:p>
            <a:pPr marL="514350" indent="-514350" eaLnBrk="0" hangingPunct="0">
              <a:lnSpc>
                <a:spcPct val="160000"/>
              </a:lnSpc>
            </a:pP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لتحديد إذا كانت مادّة معيّنة أيونية أو جزيئية ذات أربطة </a:t>
            </a:r>
            <a:r>
              <a:rPr lang="ar-SA" sz="20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تساهمية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، من المعتاد استعمال موقع العناصر التي تركّبها في</a:t>
            </a:r>
          </a:p>
          <a:p>
            <a:pPr marL="514350" indent="-514350" eaLnBrk="0" hangingPunct="0">
              <a:lnSpc>
                <a:spcPct val="160000"/>
              </a:lnSpc>
            </a:pP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الجدول الدوري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(فلزّات/ لافلزّات). لغرض تدريج قطبية الأربطة </a:t>
            </a:r>
            <a:r>
              <a:rPr lang="ar-SA" sz="20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التساهمية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، نستعمل قيم </a:t>
            </a:r>
            <a:r>
              <a:rPr lang="ar-SA" sz="20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السالبية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الكهربائية. </a:t>
            </a:r>
            <a:endParaRPr lang="he-IL" sz="2000" dirty="0">
              <a:solidFill>
                <a:schemeClr val="tx1"/>
              </a:solidFill>
              <a:latin typeface="Traditional Arabic" pitchFamily="2" charset="-78"/>
            </a:endParaRPr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87224345-8712-4E5F-B174-6B8CDE982CE4}" type="slidenum">
              <a:rPr lang="he-IL"/>
              <a:pPr>
                <a:defRPr/>
              </a:pPr>
              <a:t>11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323850" y="549275"/>
            <a:ext cx="8183563" cy="22463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0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000" b="1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2:</a:t>
            </a:r>
          </a:p>
          <a:p>
            <a:pPr>
              <a:defRPr/>
            </a:pPr>
            <a:r>
              <a:rPr lang="ar-SA" sz="20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معطاة الموادّ التالية</a:t>
            </a:r>
            <a:r>
              <a:rPr lang="he-IL" sz="20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: </a:t>
            </a:r>
            <a: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he-IL" sz="20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AlI3  ‘  </a:t>
            </a:r>
            <a:r>
              <a:rPr lang="en-US" sz="2000" dirty="0" err="1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HCl</a:t>
            </a:r>
            <a: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  ‘   BF</a:t>
            </a:r>
            <a:r>
              <a:rPr lang="en-US" sz="2000" baseline="-25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3</a:t>
            </a:r>
            <a: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 ,  Na</a:t>
            </a:r>
            <a:r>
              <a:rPr lang="en-US" sz="2000" baseline="-25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2</a:t>
            </a:r>
            <a:r>
              <a:rPr lang="en-US" sz="2000" dirty="0">
                <a:solidFill>
                  <a:srgbClr val="1D4C72"/>
                </a:solidFill>
                <a:latin typeface="Traditional Arabic" pitchFamily="18" charset="-78"/>
                <a:cs typeface="+mj-cs"/>
              </a:rPr>
              <a:t>S</a:t>
            </a:r>
            <a:r>
              <a:rPr lang="en-US" sz="2000" dirty="0">
                <a:latin typeface="Traditional Arabic" pitchFamily="18" charset="-78"/>
                <a:cs typeface="+mj-cs"/>
              </a:rPr>
              <a:t> </a:t>
            </a:r>
            <a:endParaRPr lang="en-US" sz="2000" dirty="0">
              <a:solidFill>
                <a:srgbClr val="1D4C72"/>
              </a:solidFill>
              <a:latin typeface="Traditional Arabic" pitchFamily="18" charset="-78"/>
              <a:cs typeface="+mj-cs"/>
            </a:endParaRPr>
          </a:p>
          <a:p>
            <a:pPr>
              <a:defRPr/>
            </a:pPr>
            <a:endParaRPr lang="en-US" sz="2000" dirty="0">
              <a:solidFill>
                <a:srgbClr val="1D4C7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>
              <a:defRPr/>
            </a:pPr>
            <a:r>
              <a:rPr lang="ar-SA" sz="20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أ. صنّفوا الموادّ إلى أيونات وإلى جزيئات حسب موقعها في الترتيب الدوري (فلزّات ولافلزّات). </a:t>
            </a:r>
            <a:endParaRPr lang="en-US" sz="2000" b="1" dirty="0">
              <a:solidFill>
                <a:srgbClr val="1D4C7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>
              <a:defRPr/>
            </a:pPr>
            <a:r>
              <a:rPr lang="ar-SA" sz="20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ب. درّجوا الموادّ حسب الفروق في </a:t>
            </a:r>
            <a:r>
              <a:rPr lang="ar-SA" sz="2000" b="1" dirty="0" err="1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السالبية</a:t>
            </a:r>
            <a:r>
              <a:rPr lang="ar-SA" sz="20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 الكهربائية.</a:t>
            </a:r>
            <a:endParaRPr lang="he-IL" sz="2000" dirty="0">
              <a:solidFill>
                <a:srgbClr val="1D4C72"/>
              </a:solidFill>
              <a:latin typeface="Traditional Arabic" pitchFamily="18" charset="-78"/>
              <a:cs typeface="Arial" pitchFamily="34" charset="0"/>
            </a:endParaRPr>
          </a:p>
          <a:p>
            <a:pPr>
              <a:defRPr/>
            </a:pPr>
            <a:r>
              <a:rPr lang="ar-SA" sz="20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ج. هل هناك فرق بين طريقتَي التصنيف أو التدريج؟ إذا كان هناك فرق، ما هو؟</a:t>
            </a:r>
            <a:endParaRPr lang="he-IL" sz="2000" b="1" dirty="0">
              <a:solidFill>
                <a:srgbClr val="1D4C72"/>
              </a:solidFill>
              <a:latin typeface="Traditional Arabic" pitchFamily="18" charset="-7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4797425"/>
            <a:ext cx="10810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214313" y="642938"/>
            <a:ext cx="8215312" cy="105727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20000"/>
              </a:spcBef>
            </a:pPr>
            <a:r>
              <a:rPr lang="ar-SA" sz="2200" b="1" u="sng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طاقة الرباط</a:t>
            </a:r>
            <a:r>
              <a:rPr lang="he-IL" sz="2200" b="1" dirty="0">
                <a:solidFill>
                  <a:srgbClr val="FF6600"/>
                </a:solidFill>
                <a:latin typeface="Traditional Arabic" pitchFamily="2" charset="-78"/>
                <a:cs typeface="Arial" pitchFamily="34" charset="0"/>
              </a:rPr>
              <a:t> </a:t>
            </a:r>
            <a:r>
              <a:rPr lang="he-IL" sz="2200" dirty="0">
                <a:latin typeface="Traditional Arabic" pitchFamily="2" charset="-78"/>
                <a:cs typeface="Arial" pitchFamily="34" charset="0"/>
              </a:rPr>
              <a:t>–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هي الطاقة التي يجب </a:t>
            </a:r>
            <a:r>
              <a:rPr lang="ar-SA" sz="2200" b="1" dirty="0">
                <a:latin typeface="Traditional Arabic" pitchFamily="2" charset="-78"/>
                <a:cs typeface="Traditional Arabic" pitchFamily="2" charset="-78"/>
              </a:rPr>
              <a:t>بذلها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b="1" dirty="0" smtClean="0">
                <a:latin typeface="Traditional Arabic" pitchFamily="2" charset="-78"/>
                <a:cs typeface="Traditional Arabic" pitchFamily="2" charset="-78"/>
              </a:rPr>
              <a:t>لتفكيك</a:t>
            </a:r>
            <a:r>
              <a:rPr lang="ar-LB" sz="2200" b="1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(لكسر)</a:t>
            </a:r>
            <a:r>
              <a:rPr lang="ar-SA" sz="2200" b="1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b="1" dirty="0">
                <a:latin typeface="Traditional Arabic" pitchFamily="2" charset="-78"/>
                <a:cs typeface="Traditional Arabic" pitchFamily="2" charset="-78"/>
              </a:rPr>
              <a:t>الرباط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الذي بين ذرّتين</a:t>
            </a:r>
            <a:r>
              <a:rPr lang="he-IL" sz="2200" dirty="0">
                <a:latin typeface="Traditional Arabic" pitchFamily="2" charset="-78"/>
                <a:cs typeface="Arial" pitchFamily="34" charset="0"/>
              </a:rPr>
              <a:t>.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عندما تكون طاقة الرباط عالية، يكون الرباط قويًّا ويكون الجذب الكهربائي بين الإلكترونات المشتركة لنواتَي الذرّتين كبيرًا</a:t>
            </a:r>
            <a:r>
              <a:rPr lang="he-IL" sz="2200" dirty="0">
                <a:latin typeface="Traditional Arabic" pitchFamily="2" charset="-78"/>
                <a:cs typeface="Arial" pitchFamily="34" charset="0"/>
              </a:rPr>
              <a:t>.</a:t>
            </a:r>
          </a:p>
          <a:p>
            <a:pPr eaLnBrk="0" hangingPunct="0">
              <a:lnSpc>
                <a:spcPct val="150000"/>
              </a:lnSpc>
              <a:spcBef>
                <a:spcPct val="20000"/>
              </a:spcBef>
            </a:pP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2703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r>
              <a:rPr lang="ar-SA" sz="2200" b="1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طاقة الرباط التساهمي</a:t>
            </a:r>
            <a:endParaRPr lang="he-IL" sz="2200" b="1">
              <a:solidFill>
                <a:srgbClr val="FF6600"/>
              </a:solidFill>
              <a:latin typeface="Calibri" pitchFamily="34" charset="0"/>
              <a:cs typeface="Traditional Arabic" pitchFamily="2" charset="-78"/>
            </a:endParaRPr>
          </a:p>
        </p:txBody>
      </p:sp>
      <p:grpSp>
        <p:nvGrpSpPr>
          <p:cNvPr id="16390" name="קבוצה 23"/>
          <p:cNvGrpSpPr>
            <a:grpSpLocks/>
          </p:cNvGrpSpPr>
          <p:nvPr/>
        </p:nvGrpSpPr>
        <p:grpSpPr bwMode="auto">
          <a:xfrm>
            <a:off x="714348" y="2285992"/>
            <a:ext cx="7524750" cy="3816350"/>
            <a:chOff x="1187624" y="2132856"/>
            <a:chExt cx="7524328" cy="3816424"/>
          </a:xfrm>
        </p:grpSpPr>
        <p:cxnSp>
          <p:nvCxnSpPr>
            <p:cNvPr id="7" name="מחבר חץ ישר 6"/>
            <p:cNvCxnSpPr/>
            <p:nvPr/>
          </p:nvCxnSpPr>
          <p:spPr>
            <a:xfrm rot="5400000" flipH="1" flipV="1">
              <a:off x="215990" y="4112507"/>
              <a:ext cx="3671958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/>
            <p:cNvCxnSpPr/>
            <p:nvPr/>
          </p:nvCxnSpPr>
          <p:spPr>
            <a:xfrm>
              <a:off x="2051176" y="5373007"/>
              <a:ext cx="381772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>
              <a:off x="2051176" y="3212377"/>
              <a:ext cx="374470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87624" y="2132856"/>
              <a:ext cx="863552" cy="57627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anchor="ctr">
              <a:normAutofit/>
            </a:bodyPr>
            <a:lstStyle/>
            <a:p>
              <a:pPr>
                <a:defRPr/>
              </a:pPr>
              <a:r>
                <a:rPr lang="ar-SA" sz="2200" dirty="0">
                  <a:latin typeface="Traditional Arabic" pitchFamily="18" charset="-78"/>
                  <a:cs typeface="Traditional Arabic" pitchFamily="18" charset="-78"/>
                </a:rPr>
                <a:t>الطاقة</a:t>
              </a:r>
              <a:endParaRPr lang="he-IL" sz="2200" dirty="0">
                <a:latin typeface="Traditional Arabic" pitchFamily="18" charset="-78"/>
                <a:cs typeface="Arial" pitchFamily="34" charset="0"/>
              </a:endParaRPr>
            </a:p>
          </p:txBody>
        </p:sp>
        <p:cxnSp>
          <p:nvCxnSpPr>
            <p:cNvPr id="20" name="מחבר ישר 19"/>
            <p:cNvCxnSpPr/>
            <p:nvPr/>
          </p:nvCxnSpPr>
          <p:spPr>
            <a:xfrm>
              <a:off x="2987748" y="5014225"/>
              <a:ext cx="2873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חיבור 20"/>
            <p:cNvSpPr/>
            <p:nvPr/>
          </p:nvSpPr>
          <p:spPr>
            <a:xfrm>
              <a:off x="3132203" y="2853595"/>
              <a:ext cx="215888" cy="142878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22" name="חץ למעלה 21"/>
            <p:cNvSpPr/>
            <p:nvPr/>
          </p:nvSpPr>
          <p:spPr>
            <a:xfrm>
              <a:off x="4284663" y="3212377"/>
              <a:ext cx="503209" cy="2160630"/>
            </a:xfrm>
            <a:prstGeom prst="up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he-IL" sz="1050" b="1" dirty="0">
                  <a:solidFill>
                    <a:srgbClr val="FF6600"/>
                  </a:solidFill>
                </a:rPr>
                <a:t>אנרגית </a:t>
              </a:r>
            </a:p>
            <a:p>
              <a:pPr algn="ctr">
                <a:defRPr/>
              </a:pPr>
              <a:r>
                <a:rPr lang="he-IL" sz="1050" b="1" dirty="0">
                  <a:solidFill>
                    <a:srgbClr val="FF6600"/>
                  </a:solidFill>
                </a:rPr>
                <a:t>מושקעת </a:t>
              </a:r>
            </a:p>
          </p:txBody>
        </p:sp>
        <p:sp>
          <p:nvSpPr>
            <p:cNvPr id="25" name="הסבר אליפטי 24"/>
            <p:cNvSpPr/>
            <p:nvPr/>
          </p:nvSpPr>
          <p:spPr>
            <a:xfrm>
              <a:off x="5724445" y="2348760"/>
              <a:ext cx="2519222" cy="576274"/>
            </a:xfrm>
            <a:prstGeom prst="wedgeEllipseCallout">
              <a:avLst>
                <a:gd name="adj1" fmla="val -91007"/>
                <a:gd name="adj2" fmla="val 243593"/>
              </a:avLst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SA" sz="2000" dirty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الطاقة المبذولة </a:t>
              </a:r>
              <a:r>
                <a:rPr lang="ar-SA" sz="20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لتفكيك</a:t>
              </a:r>
              <a:r>
                <a:rPr lang="ar-LB" sz="20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LB" sz="2000" dirty="0" smtClean="0">
                  <a:solidFill>
                    <a:srgbClr val="00B050"/>
                  </a:solidFill>
                  <a:latin typeface="Traditional Arabic" pitchFamily="18" charset="-78"/>
                  <a:cs typeface="Traditional Arabic" pitchFamily="18" charset="-78"/>
                </a:rPr>
                <a:t>(لكسر)</a:t>
              </a:r>
              <a:r>
                <a:rPr lang="ar-SA" sz="2000" dirty="0" smtClean="0">
                  <a:solidFill>
                    <a:srgbClr val="00B050"/>
                  </a:solidFill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000" dirty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الرباط</a:t>
              </a:r>
              <a:endParaRPr lang="he-IL" sz="2000" dirty="0">
                <a:solidFill>
                  <a:schemeClr val="tx1"/>
                </a:solidFill>
                <a:latin typeface="Traditional Arabic" pitchFamily="18" charset="-78"/>
              </a:endParaRPr>
            </a:p>
          </p:txBody>
        </p:sp>
        <p:sp>
          <p:nvSpPr>
            <p:cNvPr id="29" name="חץ למטה 28"/>
            <p:cNvSpPr/>
            <p:nvPr/>
          </p:nvSpPr>
          <p:spPr>
            <a:xfrm>
              <a:off x="5003760" y="3212377"/>
              <a:ext cx="431776" cy="2160630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sz="900" b="1" dirty="0">
                  <a:solidFill>
                    <a:srgbClr val="FF6600"/>
                  </a:solidFill>
                </a:rPr>
                <a:t>אנרגיה משתחררת</a:t>
              </a:r>
            </a:p>
          </p:txBody>
        </p:sp>
        <p:sp>
          <p:nvSpPr>
            <p:cNvPr id="30" name="הסבר אליפטי 29"/>
            <p:cNvSpPr/>
            <p:nvPr/>
          </p:nvSpPr>
          <p:spPr>
            <a:xfrm>
              <a:off x="5651424" y="3501308"/>
              <a:ext cx="3060528" cy="503248"/>
            </a:xfrm>
            <a:prstGeom prst="wedgeEllipseCallout">
              <a:avLst>
                <a:gd name="adj1" fmla="val -61041"/>
                <a:gd name="adj2" fmla="val 223797"/>
              </a:avLst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SA" sz="2000" dirty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تنطلق طاقة عندما يتكوّن الرباط</a:t>
              </a:r>
              <a:endParaRPr lang="he-IL" sz="2000" dirty="0">
                <a:solidFill>
                  <a:schemeClr val="tx1"/>
                </a:solidFill>
                <a:latin typeface="Traditional Arabic" pitchFamily="18" charset="-78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08309" y="5228541"/>
              <a:ext cx="1942991" cy="57627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anchor="ctr">
              <a:normAutofit/>
            </a:bodyPr>
            <a:lstStyle/>
            <a:p>
              <a:pPr>
                <a:defRPr/>
              </a:pPr>
              <a:r>
                <a:rPr lang="ar-SA" sz="2200" dirty="0">
                  <a:latin typeface="Traditional Arabic" pitchFamily="18" charset="-78"/>
                  <a:cs typeface="Traditional Arabic" pitchFamily="18" charset="-78"/>
                </a:rPr>
                <a:t>ذرّتان مرتبطتان</a:t>
              </a:r>
              <a:endParaRPr lang="he-IL" sz="2200" dirty="0">
                <a:latin typeface="Traditional Arabic" pitchFamily="18" charset="-78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95630" y="3069499"/>
              <a:ext cx="1728690" cy="57627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anchor="ctr">
              <a:normAutofit/>
            </a:bodyPr>
            <a:lstStyle/>
            <a:p>
              <a:pPr>
                <a:defRPr/>
              </a:pPr>
              <a:r>
                <a:rPr lang="ar-SA" sz="2200" dirty="0">
                  <a:latin typeface="Traditional Arabic" pitchFamily="18" charset="-78"/>
                  <a:cs typeface="Traditional Arabic" pitchFamily="18" charset="-78"/>
                </a:rPr>
                <a:t>ذرّتان مفصولتان</a:t>
              </a:r>
              <a:endParaRPr lang="he-IL" sz="2200" dirty="0">
                <a:latin typeface="Traditional Arabic" pitchFamily="18" charset="-78"/>
                <a:cs typeface="Arial" pitchFamily="34" charset="0"/>
              </a:endParaRPr>
            </a:p>
          </p:txBody>
        </p:sp>
      </p:grpSp>
      <p:sp>
        <p:nvSpPr>
          <p:cNvPr id="23" name="מציין מיקום של מספר שקופית 22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4FEE06E6-626C-457F-92C9-F8AABCEC9BA4}" type="slidenum">
              <a:rPr lang="he-IL" smtClean="0"/>
              <a:pPr>
                <a:defRPr/>
              </a:pPr>
              <a:t>12</a:t>
            </a:fld>
            <a:endParaRPr lang="he-IL" dirty="0"/>
          </a:p>
        </p:txBody>
      </p:sp>
      <p:pic>
        <p:nvPicPr>
          <p:cNvPr id="16392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2636838"/>
            <a:ext cx="68262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2636838"/>
            <a:ext cx="68262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3860800"/>
            <a:ext cx="22336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כותרת 1"/>
          <p:cNvSpPr>
            <a:spLocks noGrp="1"/>
          </p:cNvSpPr>
          <p:nvPr>
            <p:ph type="ctrTitle"/>
          </p:nvPr>
        </p:nvSpPr>
        <p:spPr bwMode="auto">
          <a:xfrm>
            <a:off x="714375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200">
                <a:cs typeface="Traditional Arabic" pitchFamily="2" charset="-78"/>
              </a:rPr>
              <a:t>طول الرباط التساهمي</a:t>
            </a:r>
            <a:endParaRPr sz="2200">
              <a:cs typeface="Traditional Arabic" pitchFamily="2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339975" y="642938"/>
            <a:ext cx="6119813" cy="1490662"/>
          </a:xfrm>
          <a:prstGeom prst="rect">
            <a:avLst/>
          </a:prstGeom>
          <a:ln w="12700">
            <a:noFill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</a:pP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طول الرباط</a:t>
            </a:r>
            <a:r>
              <a:rPr lang="he-IL" sz="2000" b="1" dirty="0">
                <a:solidFill>
                  <a:srgbClr val="FF6600"/>
                </a:solidFill>
                <a:latin typeface="Traditional Arabic" pitchFamily="2" charset="-78"/>
                <a:cs typeface="Arial" pitchFamily="34" charset="0"/>
              </a:rPr>
              <a:t> –</a:t>
            </a: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هو البُعد بين نواتَي الذرّتين المشاركتين في الرباط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. </a:t>
            </a: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يُقاس طول الرباط بوحدات </a:t>
            </a:r>
            <a:r>
              <a:rPr lang="ar-SA" sz="2000" dirty="0" err="1" smtClean="0">
                <a:latin typeface="Traditional Arabic" pitchFamily="2" charset="-78"/>
                <a:cs typeface="Traditional Arabic" pitchFamily="2" charset="-78"/>
              </a:rPr>
              <a:t>إنجستروم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: 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 </a:t>
            </a:r>
            <a:r>
              <a:rPr lang="he-IL" dirty="0">
                <a:latin typeface="Traditional Arabic" pitchFamily="2" charset="-78"/>
              </a:rPr>
              <a:t>1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 </a:t>
            </a:r>
            <a:r>
              <a:rPr lang="ar-SA" sz="2000" dirty="0" err="1" smtClean="0">
                <a:latin typeface="Traditional Arabic" pitchFamily="2" charset="-78"/>
                <a:cs typeface="Traditional Arabic" pitchFamily="2" charset="-78"/>
              </a:rPr>
              <a:t>إنجستروم</a:t>
            </a:r>
            <a:r>
              <a:rPr lang="he-IL" sz="2000" dirty="0" smtClean="0">
                <a:latin typeface="Traditional Arabic" pitchFamily="2" charset="-78"/>
                <a:cs typeface="Arial" pitchFamily="34" charset="0"/>
              </a:rPr>
              <a:t> 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= </a:t>
            </a:r>
            <a:r>
              <a:rPr lang="en-US" dirty="0">
                <a:latin typeface="Traditional Arabic" pitchFamily="2" charset="-78"/>
              </a:rPr>
              <a:t>10</a:t>
            </a:r>
            <a:r>
              <a:rPr lang="en-US" baseline="30000" dirty="0">
                <a:latin typeface="Traditional Arabic" pitchFamily="2" charset="-78"/>
              </a:rPr>
              <a:t>-8</a:t>
            </a:r>
            <a:r>
              <a:rPr lang="en-US" sz="2000" dirty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 سم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.</a:t>
            </a: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في اغلب الأحيان، كلّما ازدادت طاقة الرباط (كان الرباط قويًّا) قلّ طول الرباط.</a:t>
            </a:r>
            <a:endParaRPr lang="he-IL" sz="2000" dirty="0">
              <a:latin typeface="Traditional Arabic" pitchFamily="2" charset="-78"/>
              <a:cs typeface="Arial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عندما يكون نصف القطر </a:t>
            </a:r>
            <a:r>
              <a:rPr lang="ar-LB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الذري </a:t>
            </a:r>
            <a:r>
              <a:rPr lang="ar-LB" sz="20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ل</a:t>
            </a:r>
            <a:r>
              <a:rPr lang="ar-SA" sz="2000" dirty="0" smtClean="0">
                <a:latin typeface="Traditional Arabic" pitchFamily="2" charset="-78"/>
                <a:cs typeface="Traditional Arabic" pitchFamily="2" charset="-78"/>
              </a:rPr>
              <a:t>لذرّة 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كبيرًا، يكون طول الرباط كبيرًا</a:t>
            </a:r>
            <a:r>
              <a:rPr lang="he-IL" sz="2000" dirty="0">
                <a:latin typeface="Traditional Arabic" pitchFamily="2" charset="-78"/>
                <a:cs typeface="Arial" pitchFamily="34" charset="0"/>
              </a:rPr>
              <a:t>.</a:t>
            </a:r>
          </a:p>
        </p:txBody>
      </p:sp>
      <p:grpSp>
        <p:nvGrpSpPr>
          <p:cNvPr id="17413" name="קבוצה 11"/>
          <p:cNvGrpSpPr>
            <a:grpSpLocks/>
          </p:cNvGrpSpPr>
          <p:nvPr/>
        </p:nvGrpSpPr>
        <p:grpSpPr bwMode="auto">
          <a:xfrm>
            <a:off x="3132138" y="3068638"/>
            <a:ext cx="3743325" cy="2736850"/>
            <a:chOff x="3564359" y="2924944"/>
            <a:chExt cx="3743945" cy="2737110"/>
          </a:xfrm>
        </p:grpSpPr>
        <p:cxnSp>
          <p:nvCxnSpPr>
            <p:cNvPr id="6" name="מחבר ישר 5"/>
            <p:cNvCxnSpPr/>
            <p:nvPr/>
          </p:nvCxnSpPr>
          <p:spPr>
            <a:xfrm>
              <a:off x="4212166" y="4509420"/>
              <a:ext cx="719256" cy="0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564359" y="5085736"/>
              <a:ext cx="1943422" cy="576318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ar-SA" sz="2000" b="1" dirty="0">
                  <a:latin typeface="Traditional Arabic" pitchFamily="18" charset="-78"/>
                  <a:cs typeface="Traditional Arabic" pitchFamily="18" charset="-78"/>
                </a:rPr>
                <a:t>ذرّتان مرتبطتان</a:t>
              </a:r>
              <a:endParaRPr lang="he-IL" sz="2000" b="1" dirty="0">
                <a:latin typeface="Traditional Arabic" pitchFamily="18" charset="-78"/>
                <a:cs typeface="Arial" pitchFamily="34" charset="0"/>
              </a:endParaRPr>
            </a:p>
          </p:txBody>
        </p:sp>
        <p:sp>
          <p:nvSpPr>
            <p:cNvPr id="8" name="אליפסה 7"/>
            <p:cNvSpPr/>
            <p:nvPr/>
          </p:nvSpPr>
          <p:spPr>
            <a:xfrm>
              <a:off x="5004459" y="4436388"/>
              <a:ext cx="71450" cy="73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b="1"/>
            </a:p>
          </p:txBody>
        </p:sp>
        <p:sp>
          <p:nvSpPr>
            <p:cNvPr id="9" name="אליפסה 8"/>
            <p:cNvSpPr/>
            <p:nvPr/>
          </p:nvSpPr>
          <p:spPr>
            <a:xfrm>
              <a:off x="4067679" y="4436388"/>
              <a:ext cx="73037" cy="73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b="1"/>
            </a:p>
          </p:txBody>
        </p:sp>
        <p:sp>
          <p:nvSpPr>
            <p:cNvPr id="10" name="הסבר אליפטי 9"/>
            <p:cNvSpPr/>
            <p:nvPr/>
          </p:nvSpPr>
          <p:spPr>
            <a:xfrm>
              <a:off x="5580818" y="2924944"/>
              <a:ext cx="1727486" cy="503285"/>
            </a:xfrm>
            <a:prstGeom prst="wedgeEllipseCallout">
              <a:avLst>
                <a:gd name="adj1" fmla="val -104626"/>
                <a:gd name="adj2" fmla="val 257478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0">
                <a:defRPr/>
              </a:pPr>
              <a:r>
                <a:rPr lang="ar-SA" sz="2000" b="1" dirty="0">
                  <a:solidFill>
                    <a:srgbClr val="FF6600"/>
                  </a:solidFill>
                  <a:latin typeface="Traditional Arabic" pitchFamily="18" charset="-78"/>
                  <a:cs typeface="Traditional Arabic" pitchFamily="18" charset="-78"/>
                </a:rPr>
                <a:t>طول الرباط</a:t>
              </a:r>
              <a:endParaRPr lang="he-IL" sz="2000" b="1" dirty="0">
                <a:solidFill>
                  <a:srgbClr val="FF6600"/>
                </a:solidFill>
                <a:latin typeface="Traditional Arabic" pitchFamily="18" charset="-78"/>
              </a:endParaRPr>
            </a:p>
          </p:txBody>
        </p:sp>
      </p:grpSp>
      <p:sp>
        <p:nvSpPr>
          <p:cNvPr id="11" name="מציין מיקום של מספר שקופית 10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8FBC6E7D-29CA-4873-83D0-2373F7AC6DDF}" type="slidenum">
              <a:rPr lang="he-IL" smtClean="0"/>
              <a:pPr>
                <a:defRPr/>
              </a:pPr>
              <a:t>13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22500"/>
            <a:ext cx="15748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48" descr="C:\Users\Zohar\AppData\Local\Temp\Temp1_עוד תלת מימד .zip\1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2133600"/>
            <a:ext cx="2030412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54" descr="C:\Users\Zohar\AppData\Local\Temp\Temp1_עוד תלת מימד .zip\1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2039938"/>
            <a:ext cx="1439862" cy="9572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18486" name="Picture 54" descr="C:\Users\Zohar\AppData\Local\Temp\Temp1_עוד תלת מימד .zip\1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3119438"/>
            <a:ext cx="1439862" cy="9572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18484" name="Picture 52" descr="C:\Users\Zohar\AppData\Local\Temp\Temp1_עוד תלת מימד .zip\1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4941888"/>
            <a:ext cx="1728787" cy="116046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6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2703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r>
              <a:rPr lang="ar-SA" sz="2200" b="1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العوامل التي تؤثّر على طاقة الرباط</a:t>
            </a:r>
            <a:endParaRPr lang="he-IL" sz="2200" b="1">
              <a:solidFill>
                <a:srgbClr val="FF6600"/>
              </a:solidFill>
              <a:latin typeface="Calibri" pitchFamily="34" charset="0"/>
              <a:cs typeface="Traditional Arabic" pitchFamily="2" charset="-78"/>
            </a:endParaRPr>
          </a:p>
        </p:txBody>
      </p:sp>
      <p:sp>
        <p:nvSpPr>
          <p:cNvPr id="18441" name="מלבן 8"/>
          <p:cNvSpPr>
            <a:spLocks noChangeArrowheads="1"/>
          </p:cNvSpPr>
          <p:nvPr/>
        </p:nvSpPr>
        <p:spPr bwMode="auto">
          <a:xfrm>
            <a:off x="0" y="404813"/>
            <a:ext cx="8496300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r-SA" sz="2200" b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السؤال</a:t>
            </a:r>
            <a:r>
              <a:rPr lang="he-IL" sz="2200" b="1">
                <a:solidFill>
                  <a:srgbClr val="1D4C72"/>
                </a:solidFill>
                <a:latin typeface="Traditional Arabic" pitchFamily="2" charset="-78"/>
                <a:cs typeface="Arial" pitchFamily="34" charset="0"/>
              </a:rPr>
              <a:t> 3: </a:t>
            </a:r>
          </a:p>
          <a:p>
            <a:pPr>
              <a:lnSpc>
                <a:spcPct val="150000"/>
              </a:lnSpc>
            </a:pPr>
            <a:r>
              <a:rPr lang="ar-SA" sz="220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ما هي، حسب رأيكم، العوامل التي تؤثّر على طاقة (قوّة) الرباط التساهمي؟ اشرحوا كلّ واحد منها</a:t>
            </a:r>
            <a:r>
              <a:rPr lang="he-IL" sz="2200">
                <a:solidFill>
                  <a:srgbClr val="1D4C72"/>
                </a:solidFill>
                <a:latin typeface="Traditional Arabic" pitchFamily="2" charset="-78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he-IL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מחבר ישר 10"/>
          <p:cNvCxnSpPr/>
          <p:nvPr/>
        </p:nvCxnSpPr>
        <p:spPr bwMode="auto">
          <a:xfrm>
            <a:off x="1835150" y="2492375"/>
            <a:ext cx="360363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 bwMode="auto">
          <a:xfrm>
            <a:off x="3924300" y="2852738"/>
            <a:ext cx="720725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אליפסה 14"/>
          <p:cNvSpPr/>
          <p:nvPr/>
        </p:nvSpPr>
        <p:spPr bwMode="auto">
          <a:xfrm>
            <a:off x="4716463" y="2781300"/>
            <a:ext cx="73025" cy="714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16" name="אליפסה 15"/>
          <p:cNvSpPr/>
          <p:nvPr/>
        </p:nvSpPr>
        <p:spPr bwMode="auto">
          <a:xfrm>
            <a:off x="3781425" y="2781300"/>
            <a:ext cx="71438" cy="714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18" name="אליפסה 17"/>
          <p:cNvSpPr/>
          <p:nvPr/>
        </p:nvSpPr>
        <p:spPr bwMode="auto">
          <a:xfrm>
            <a:off x="1692275" y="2420938"/>
            <a:ext cx="71438" cy="714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20" name="אליפסה 19"/>
          <p:cNvSpPr/>
          <p:nvPr/>
        </p:nvSpPr>
        <p:spPr bwMode="auto">
          <a:xfrm>
            <a:off x="2268538" y="2420938"/>
            <a:ext cx="69850" cy="714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cxnSp>
        <p:nvCxnSpPr>
          <p:cNvPr id="24" name="מחבר ישר 23"/>
          <p:cNvCxnSpPr/>
          <p:nvPr/>
        </p:nvCxnSpPr>
        <p:spPr bwMode="auto">
          <a:xfrm>
            <a:off x="1836738" y="3552825"/>
            <a:ext cx="287337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אליפסה 24"/>
          <p:cNvSpPr/>
          <p:nvPr/>
        </p:nvSpPr>
        <p:spPr bwMode="auto">
          <a:xfrm>
            <a:off x="1692275" y="3500438"/>
            <a:ext cx="71438" cy="730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26" name="אליפסה 25"/>
          <p:cNvSpPr/>
          <p:nvPr/>
        </p:nvSpPr>
        <p:spPr bwMode="auto">
          <a:xfrm>
            <a:off x="2268538" y="3479800"/>
            <a:ext cx="71437" cy="730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cxnSp>
        <p:nvCxnSpPr>
          <p:cNvPr id="27" name="מחבר ישר 26"/>
          <p:cNvCxnSpPr/>
          <p:nvPr/>
        </p:nvCxnSpPr>
        <p:spPr bwMode="auto">
          <a:xfrm>
            <a:off x="1836738" y="3479800"/>
            <a:ext cx="287337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 bwMode="auto">
          <a:xfrm>
            <a:off x="6681788" y="2781300"/>
            <a:ext cx="714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31" name="אליפסה 30"/>
          <p:cNvSpPr/>
          <p:nvPr/>
        </p:nvSpPr>
        <p:spPr bwMode="auto">
          <a:xfrm>
            <a:off x="7400925" y="2852738"/>
            <a:ext cx="73025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cxnSp>
        <p:nvCxnSpPr>
          <p:cNvPr id="32" name="מחבר ישר 31"/>
          <p:cNvCxnSpPr/>
          <p:nvPr/>
        </p:nvCxnSpPr>
        <p:spPr bwMode="auto">
          <a:xfrm>
            <a:off x="6824663" y="2852738"/>
            <a:ext cx="504825" cy="73025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5" name="Text Box 11"/>
          <p:cNvSpPr txBox="1">
            <a:spLocks noChangeArrowheads="1"/>
          </p:cNvSpPr>
          <p:nvPr/>
        </p:nvSpPr>
        <p:spPr bwMode="auto">
          <a:xfrm>
            <a:off x="7400925" y="2700338"/>
            <a:ext cx="55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  <a:latin typeface="Symbol" pitchFamily="18" charset="2"/>
                <a:cs typeface="Arial" pitchFamily="34" charset="0"/>
              </a:rPr>
              <a:t>d+</a:t>
            </a:r>
          </a:p>
        </p:txBody>
      </p:sp>
      <p:sp>
        <p:nvSpPr>
          <p:cNvPr id="18456" name="Text Box 11"/>
          <p:cNvSpPr txBox="1">
            <a:spLocks noChangeArrowheads="1"/>
          </p:cNvSpPr>
          <p:nvPr/>
        </p:nvSpPr>
        <p:spPr bwMode="auto">
          <a:xfrm>
            <a:off x="6197600" y="2555875"/>
            <a:ext cx="55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  <a:latin typeface="Symbol" pitchFamily="18" charset="2"/>
                <a:cs typeface="Arial" pitchFamily="34" charset="0"/>
              </a:rPr>
              <a:t>d-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0" y="1412875"/>
            <a:ext cx="3887788" cy="360363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ar-SA" sz="2200" b="1" dirty="0">
                <a:solidFill>
                  <a:srgbClr val="7F7F7F"/>
                </a:solidFill>
                <a:latin typeface="Traditional Arabic" pitchFamily="18" charset="-78"/>
                <a:cs typeface="Traditional Arabic" pitchFamily="18" charset="-78"/>
              </a:rPr>
              <a:t>تلميح: افحصوا الرسوم التوضيحية التالية:</a:t>
            </a:r>
            <a:endParaRPr lang="he-IL" sz="2200" dirty="0">
              <a:solidFill>
                <a:srgbClr val="7F7F7F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36" name="מציין מיקום של מספר שקופית 35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026CAA4F-1B25-4A43-AF2F-96693E84D837}" type="slidenum">
              <a:rPr lang="he-IL" smtClean="0"/>
              <a:pPr>
                <a:defRPr/>
              </a:pPr>
              <a:t>14</a:t>
            </a:fld>
            <a:endParaRPr lang="he-IL" dirty="0"/>
          </a:p>
        </p:txBody>
      </p:sp>
      <p:pic>
        <p:nvPicPr>
          <p:cNvPr id="18459" name="Picture 50" descr="C:\Users\Zohar\AppData\Local\Temp\Temp1_עוד תלת מימד .zip\1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350" y="5084763"/>
            <a:ext cx="108108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מחבר ישר 40"/>
          <p:cNvCxnSpPr/>
          <p:nvPr/>
        </p:nvCxnSpPr>
        <p:spPr bwMode="auto">
          <a:xfrm>
            <a:off x="1835150" y="5445125"/>
            <a:ext cx="2159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אליפסה 41"/>
          <p:cNvSpPr/>
          <p:nvPr/>
        </p:nvSpPr>
        <p:spPr bwMode="auto">
          <a:xfrm>
            <a:off x="1692275" y="5373688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43" name="אליפסה 42"/>
          <p:cNvSpPr/>
          <p:nvPr/>
        </p:nvSpPr>
        <p:spPr bwMode="auto">
          <a:xfrm>
            <a:off x="2124075" y="5373688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cxnSp>
        <p:nvCxnSpPr>
          <p:cNvPr id="44" name="מחבר ישר 43"/>
          <p:cNvCxnSpPr/>
          <p:nvPr/>
        </p:nvCxnSpPr>
        <p:spPr bwMode="auto">
          <a:xfrm>
            <a:off x="3779838" y="5518150"/>
            <a:ext cx="287337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אליפסה 44"/>
          <p:cNvSpPr/>
          <p:nvPr/>
        </p:nvSpPr>
        <p:spPr bwMode="auto">
          <a:xfrm>
            <a:off x="3563938" y="5467350"/>
            <a:ext cx="71437" cy="730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46" name="אליפסה 45"/>
          <p:cNvSpPr/>
          <p:nvPr/>
        </p:nvSpPr>
        <p:spPr bwMode="auto">
          <a:xfrm>
            <a:off x="4213225" y="5445125"/>
            <a:ext cx="71438" cy="730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cxnSp>
        <p:nvCxnSpPr>
          <p:cNvPr id="47" name="מחבר ישר 46"/>
          <p:cNvCxnSpPr/>
          <p:nvPr/>
        </p:nvCxnSpPr>
        <p:spPr bwMode="auto">
          <a:xfrm>
            <a:off x="3779838" y="5445125"/>
            <a:ext cx="287337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العوامل التي تؤثّر على طاقة الرباط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19460" name="מלבן 8"/>
          <p:cNvSpPr>
            <a:spLocks noChangeArrowheads="1"/>
          </p:cNvSpPr>
          <p:nvPr/>
        </p:nvSpPr>
        <p:spPr bwMode="auto">
          <a:xfrm>
            <a:off x="107950" y="649288"/>
            <a:ext cx="83883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200" b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السؤال</a:t>
            </a:r>
            <a:r>
              <a:rPr lang="he-IL" sz="2200" b="1">
                <a:solidFill>
                  <a:srgbClr val="1D4C72"/>
                </a:solidFill>
                <a:latin typeface="Traditional Arabic" pitchFamily="2" charset="-78"/>
              </a:rPr>
              <a:t> 3: </a:t>
            </a:r>
          </a:p>
          <a:p>
            <a:r>
              <a:rPr lang="ar-SA" sz="220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ما هي، حسب رأيكم، العوامل التي تؤثّر على طاقة (قوّة) الرباط التساهمي؟ اشرحوا كلّ واحد منها</a:t>
            </a:r>
            <a:r>
              <a:rPr lang="he-IL" sz="2200">
                <a:solidFill>
                  <a:srgbClr val="1D4C72"/>
                </a:solidFill>
                <a:latin typeface="Traditional Arabic" pitchFamily="2" charset="-78"/>
              </a:rPr>
              <a:t>.</a:t>
            </a:r>
          </a:p>
        </p:txBody>
      </p:sp>
      <p:sp>
        <p:nvSpPr>
          <p:cNvPr id="7" name="Rectangle 12"/>
          <p:cNvSpPr/>
          <p:nvPr/>
        </p:nvSpPr>
        <p:spPr>
          <a:xfrm>
            <a:off x="323850" y="2060575"/>
            <a:ext cx="8196263" cy="401002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ar-SA" sz="20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الإجابة</a:t>
            </a:r>
            <a:r>
              <a:rPr lang="he-IL" sz="2000" b="1" dirty="0">
                <a:solidFill>
                  <a:schemeClr val="tx1"/>
                </a:solidFill>
                <a:latin typeface="Traditional Arabic" pitchFamily="2" charset="-78"/>
              </a:rPr>
              <a:t>:</a:t>
            </a:r>
          </a:p>
          <a:p>
            <a:pPr algn="just" eaLnBrk="0" hangingPunct="0">
              <a:lnSpc>
                <a:spcPct val="120000"/>
              </a:lnSpc>
              <a:spcBef>
                <a:spcPct val="20000"/>
              </a:spcBef>
            </a:pPr>
            <a:r>
              <a:rPr lang="ar-SA" sz="20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أ. </a:t>
            </a: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كِبَر (نصف قطر) الذرّات</a:t>
            </a:r>
            <a:r>
              <a:rPr lang="he-IL" sz="2000" b="1" dirty="0">
                <a:solidFill>
                  <a:srgbClr val="FF6600"/>
                </a:solidFill>
                <a:latin typeface="Traditional Arabic" pitchFamily="2" charset="-78"/>
              </a:rPr>
              <a:t>: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كلّما كانت الذرّتان أكبر كان البُعد بين الإلكترونات </a:t>
            </a:r>
            <a:r>
              <a:rPr lang="ar-SA" sz="2000" dirty="0" err="1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المشتر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َ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َ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ة </a:t>
            </a:r>
            <a:r>
              <a:rPr lang="ar-LB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(إلكترونات الرباط) </a:t>
            </a:r>
            <a:r>
              <a:rPr lang="ar-LB" sz="20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و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بين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نواتَي الذرّتين المشاركتين في الرباط أكبر، وكان الرباط </a:t>
            </a:r>
            <a:r>
              <a:rPr lang="ar-SA" sz="20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التساهمي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أضعف (طاقة الرباط منخفضة). 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</a:p>
          <a:p>
            <a:pPr algn="just" eaLnBrk="0" hangingPunct="0">
              <a:lnSpc>
                <a:spcPct val="120000"/>
              </a:lnSpc>
              <a:spcBef>
                <a:spcPct val="20000"/>
              </a:spcBef>
            </a:pPr>
            <a:r>
              <a:rPr lang="ar-SA" sz="20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ب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 </a:t>
            </a: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عدد</a:t>
            </a:r>
            <a:r>
              <a:rPr lang="en-US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 الإلكترونات الرابطة (رتبة الرباط):</a:t>
            </a:r>
            <a:r>
              <a:rPr lang="he-IL" sz="2000" b="1" dirty="0">
                <a:solidFill>
                  <a:srgbClr val="FF6600"/>
                </a:solidFill>
                <a:latin typeface="Traditional Arabic" pitchFamily="2" charset="-78"/>
              </a:rPr>
              <a:t>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طاقة الرباط الثلاثي أكبر من طاقة الرباط المزدوج، وطاقة الرباط المزدوج أكبر من طاقة الرباط الأحادي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كلّما ازداد عدد الإلكترونات </a:t>
            </a:r>
            <a:r>
              <a:rPr lang="ar-SA" sz="2000" dirty="0" err="1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المشتر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َ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</a:t>
            </a:r>
            <a:r>
              <a:rPr lang="ar-LB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َ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ة،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ازداد التجاذب الكهربائي بين الإلكترونات المشتركة وبين نواتَي الذرّتين المشاركتين في الرباط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</a:t>
            </a:r>
          </a:p>
          <a:p>
            <a:pPr algn="just" eaLnBrk="0" hangingPunct="0">
              <a:lnSpc>
                <a:spcPct val="120000"/>
              </a:lnSpc>
              <a:spcBef>
                <a:spcPct val="20000"/>
              </a:spcBef>
            </a:pPr>
            <a:r>
              <a:rPr lang="ar-SA" sz="20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ج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 </a:t>
            </a:r>
            <a:r>
              <a:rPr lang="ar-SA" sz="2000" b="1" dirty="0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قطبية الرباط</a:t>
            </a:r>
            <a:r>
              <a:rPr lang="he-IL" sz="2000" b="1" dirty="0">
                <a:solidFill>
                  <a:srgbClr val="FF6600"/>
                </a:solidFill>
                <a:latin typeface="Traditional Arabic" pitchFamily="2" charset="-78"/>
              </a:rPr>
              <a:t>: </a:t>
            </a:r>
            <a:r>
              <a:rPr lang="ar-SA" sz="20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كلّما كان الرباط أكثر قطبية، ازداد الفرق بين الشحنتين اللتين على ذرّتَي الرباط، وبالتالي ازداد التجاذب الكهربائي بينهما- كذلك ازدادت طاقة الرباط</a:t>
            </a:r>
            <a:r>
              <a:rPr lang="he-IL" sz="2000" dirty="0">
                <a:solidFill>
                  <a:schemeClr val="tx1"/>
                </a:solidFill>
                <a:latin typeface="Traditional Arabic" pitchFamily="2" charset="-78"/>
              </a:rPr>
              <a:t>.</a:t>
            </a:r>
            <a:endParaRPr lang="en-US" sz="2000" dirty="0">
              <a:solidFill>
                <a:schemeClr val="tx1"/>
              </a:solidFill>
              <a:latin typeface="Traditional Arabic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ctrTitle"/>
          </p:nvPr>
        </p:nvSpPr>
        <p:spPr bwMode="auto">
          <a:xfrm>
            <a:off x="250825" y="44450"/>
            <a:ext cx="8307388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200">
                <a:latin typeface="Traditional Arabic" pitchFamily="2" charset="-78"/>
                <a:cs typeface="Traditional Arabic" pitchFamily="2" charset="-78"/>
              </a:rPr>
              <a:t>إجمال بصري</a:t>
            </a:r>
            <a:r>
              <a:rPr sz="2200">
                <a:latin typeface="Traditional Arabic" pitchFamily="2" charset="-78"/>
                <a:cs typeface="Traditional Arabic" pitchFamily="2" charset="-78"/>
              </a:rPr>
              <a:t>: </a:t>
            </a:r>
            <a:r>
              <a:rPr lang="ar-SA" sz="2200">
                <a:latin typeface="Traditional Arabic" pitchFamily="2" charset="-78"/>
                <a:cs typeface="Traditional Arabic" pitchFamily="2" charset="-78"/>
              </a:rPr>
              <a:t>العوامل التي تؤثّر على طاقة الرباط</a:t>
            </a:r>
            <a:endParaRPr sz="2200"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163" y="981075"/>
            <a:ext cx="3240087" cy="360363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نصف قطر </a:t>
            </a:r>
            <a:r>
              <a:rPr lang="ar-SA" sz="2200" b="1" dirty="0" err="1">
                <a:latin typeface="Traditional Arabic" pitchFamily="18" charset="-78"/>
                <a:cs typeface="Traditional Arabic" pitchFamily="18" charset="-78"/>
              </a:rPr>
              <a:t>الذرّات</a:t>
            </a: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 وطول الرباط:</a:t>
            </a:r>
            <a:endParaRPr lang="he-IL" sz="2200" b="1" dirty="0"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27538" y="2636838"/>
            <a:ext cx="4248150" cy="431800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الرباط الأحادي والمزدوج والثلاثي (رتبة الرباط):</a:t>
            </a:r>
            <a:endParaRPr lang="he-IL" sz="2200" b="1" dirty="0"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08625" y="4941888"/>
            <a:ext cx="3167063" cy="431800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anchor="ctr">
            <a:normAutofit/>
          </a:bodyPr>
          <a:lstStyle/>
          <a:p>
            <a:pPr>
              <a:defRPr/>
            </a:pP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قطبية الرباط:</a:t>
            </a:r>
            <a:endParaRPr lang="he-IL" sz="2200" b="1" dirty="0"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56" name="מציין מיקום של מספר שקופית 55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1D81989D-E28E-490E-B2CD-56DE9AA299A8}" type="slidenum">
              <a:rPr lang="he-IL" smtClean="0"/>
              <a:pPr>
                <a:defRPr/>
              </a:pPr>
              <a:t>16</a:t>
            </a:fld>
            <a:endParaRPr lang="he-IL"/>
          </a:p>
        </p:txBody>
      </p:sp>
      <p:grpSp>
        <p:nvGrpSpPr>
          <p:cNvPr id="20487" name="קבוצה 73"/>
          <p:cNvGrpSpPr>
            <a:grpSpLocks/>
          </p:cNvGrpSpPr>
          <p:nvPr/>
        </p:nvGrpSpPr>
        <p:grpSpPr bwMode="auto">
          <a:xfrm>
            <a:off x="179388" y="1341438"/>
            <a:ext cx="4392612" cy="4751387"/>
            <a:chOff x="303817" y="1341024"/>
            <a:chExt cx="4391774" cy="4752625"/>
          </a:xfrm>
        </p:grpSpPr>
        <p:sp>
          <p:nvSpPr>
            <p:cNvPr id="17" name="אליפסה 16"/>
            <p:cNvSpPr/>
            <p:nvPr/>
          </p:nvSpPr>
          <p:spPr>
            <a:xfrm>
              <a:off x="971600" y="4869512"/>
              <a:ext cx="1296144" cy="1224137"/>
            </a:xfrm>
            <a:prstGeom prst="ellipse">
              <a:avLst/>
            </a:prstGeom>
            <a:gradFill flip="none" rotWithShape="1">
              <a:gsLst>
                <a:gs pos="0">
                  <a:srgbClr val="1D4C72">
                    <a:shade val="30000"/>
                    <a:satMod val="115000"/>
                    <a:alpha val="37000"/>
                  </a:srgbClr>
                </a:gs>
                <a:gs pos="50000">
                  <a:srgbClr val="1D4C72">
                    <a:shade val="67500"/>
                    <a:satMod val="115000"/>
                  </a:srgbClr>
                </a:gs>
                <a:gs pos="100000">
                  <a:srgbClr val="1D4C72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2" name="אליפסה 61"/>
            <p:cNvSpPr/>
            <p:nvPr/>
          </p:nvSpPr>
          <p:spPr>
            <a:xfrm>
              <a:off x="2319352" y="1341024"/>
              <a:ext cx="936153" cy="935847"/>
            </a:xfrm>
            <a:prstGeom prst="ellipse">
              <a:avLst/>
            </a:prstGeom>
            <a:gradFill flip="none" rotWithShape="1">
              <a:gsLst>
                <a:gs pos="0">
                  <a:srgbClr val="FF6600">
                    <a:shade val="30000"/>
                    <a:satMod val="115000"/>
                    <a:alpha val="21000"/>
                  </a:srgbClr>
                </a:gs>
                <a:gs pos="5000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3" name="אליפסה 62"/>
            <p:cNvSpPr/>
            <p:nvPr/>
          </p:nvSpPr>
          <p:spPr>
            <a:xfrm>
              <a:off x="2749687" y="1772937"/>
              <a:ext cx="73011" cy="71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3" name="אליפסה 2"/>
            <p:cNvSpPr/>
            <p:nvPr/>
          </p:nvSpPr>
          <p:spPr>
            <a:xfrm>
              <a:off x="1383371" y="1412776"/>
              <a:ext cx="576064" cy="57606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4" name="אליפסה 3"/>
            <p:cNvSpPr/>
            <p:nvPr/>
          </p:nvSpPr>
          <p:spPr>
            <a:xfrm>
              <a:off x="951323" y="1412776"/>
              <a:ext cx="576064" cy="57606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cxnSp>
          <p:nvCxnSpPr>
            <p:cNvPr id="5" name="מחבר ישר 4"/>
            <p:cNvCxnSpPr/>
            <p:nvPr/>
          </p:nvCxnSpPr>
          <p:spPr>
            <a:xfrm>
              <a:off x="1330733" y="1699892"/>
              <a:ext cx="28887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אליפסה 10"/>
            <p:cNvSpPr/>
            <p:nvPr/>
          </p:nvSpPr>
          <p:spPr>
            <a:xfrm>
              <a:off x="1259310" y="1628436"/>
              <a:ext cx="71423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1619603" y="1628436"/>
              <a:ext cx="71424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1619603" y="5445780"/>
              <a:ext cx="71424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3039185" y="1341024"/>
              <a:ext cx="936153" cy="935847"/>
            </a:xfrm>
            <a:prstGeom prst="ellipse">
              <a:avLst/>
            </a:prstGeom>
            <a:gradFill flip="none" rotWithShape="1">
              <a:gsLst>
                <a:gs pos="0">
                  <a:srgbClr val="FF6600">
                    <a:shade val="30000"/>
                    <a:satMod val="115000"/>
                    <a:alpha val="21000"/>
                  </a:srgbClr>
                </a:gs>
                <a:gs pos="5000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grpSp>
          <p:nvGrpSpPr>
            <p:cNvPr id="7" name="קבוצה 35"/>
            <p:cNvGrpSpPr/>
            <p:nvPr/>
          </p:nvGrpSpPr>
          <p:grpSpPr>
            <a:xfrm>
              <a:off x="1835696" y="3140968"/>
              <a:ext cx="1347727" cy="792088"/>
              <a:chOff x="1835696" y="2996952"/>
              <a:chExt cx="1347727" cy="792088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6" name="אליפסה 5"/>
              <p:cNvSpPr/>
              <p:nvPr/>
            </p:nvSpPr>
            <p:spPr>
              <a:xfrm>
                <a:off x="1835696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9" name="אליפסה 8"/>
              <p:cNvSpPr/>
              <p:nvPr/>
            </p:nvSpPr>
            <p:spPr>
              <a:xfrm>
                <a:off x="2195736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34" name="אליפסה 33"/>
              <p:cNvSpPr/>
              <p:nvPr/>
            </p:nvSpPr>
            <p:spPr>
              <a:xfrm>
                <a:off x="2391335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35" name="אליפסה 34"/>
              <p:cNvSpPr/>
              <p:nvPr/>
            </p:nvSpPr>
            <p:spPr>
              <a:xfrm>
                <a:off x="2771800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</p:grpSp>
        <p:cxnSp>
          <p:nvCxnSpPr>
            <p:cNvPr id="38" name="מחבר ישר 37"/>
            <p:cNvCxnSpPr/>
            <p:nvPr/>
          </p:nvCxnSpPr>
          <p:spPr>
            <a:xfrm>
              <a:off x="2340190" y="3573631"/>
              <a:ext cx="3602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מחבר ישר 39"/>
            <p:cNvCxnSpPr/>
            <p:nvPr/>
          </p:nvCxnSpPr>
          <p:spPr>
            <a:xfrm>
              <a:off x="2340190" y="3500587"/>
              <a:ext cx="3602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קבוצה 41"/>
            <p:cNvGrpSpPr/>
            <p:nvPr/>
          </p:nvGrpSpPr>
          <p:grpSpPr>
            <a:xfrm>
              <a:off x="3327439" y="3140968"/>
              <a:ext cx="1368152" cy="792088"/>
              <a:chOff x="1815271" y="2996952"/>
              <a:chExt cx="1368152" cy="792088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43" name="אליפסה 42"/>
              <p:cNvSpPr/>
              <p:nvPr/>
            </p:nvSpPr>
            <p:spPr>
              <a:xfrm>
                <a:off x="1815271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44" name="אליפסה 43"/>
              <p:cNvSpPr/>
              <p:nvPr/>
            </p:nvSpPr>
            <p:spPr>
              <a:xfrm>
                <a:off x="2195736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45" name="אליפסה 44"/>
              <p:cNvSpPr/>
              <p:nvPr/>
            </p:nvSpPr>
            <p:spPr>
              <a:xfrm>
                <a:off x="2391335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46" name="אליפסה 45"/>
              <p:cNvSpPr/>
              <p:nvPr/>
            </p:nvSpPr>
            <p:spPr>
              <a:xfrm>
                <a:off x="2771800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</p:grpSp>
        <p:cxnSp>
          <p:nvCxnSpPr>
            <p:cNvPr id="47" name="מחבר ישר 46"/>
            <p:cNvCxnSpPr/>
            <p:nvPr/>
          </p:nvCxnSpPr>
          <p:spPr>
            <a:xfrm>
              <a:off x="3851202" y="3573631"/>
              <a:ext cx="36188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מחבר ישר 47"/>
            <p:cNvCxnSpPr/>
            <p:nvPr/>
          </p:nvCxnSpPr>
          <p:spPr>
            <a:xfrm>
              <a:off x="3851202" y="3500587"/>
              <a:ext cx="36188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מחבר ישר 48"/>
            <p:cNvCxnSpPr/>
            <p:nvPr/>
          </p:nvCxnSpPr>
          <p:spPr>
            <a:xfrm>
              <a:off x="3851202" y="3645086"/>
              <a:ext cx="36188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קבוצה 49"/>
            <p:cNvGrpSpPr/>
            <p:nvPr/>
          </p:nvGrpSpPr>
          <p:grpSpPr>
            <a:xfrm>
              <a:off x="323528" y="3140968"/>
              <a:ext cx="1368152" cy="792088"/>
              <a:chOff x="1835696" y="2996952"/>
              <a:chExt cx="1368152" cy="792088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51" name="אליפסה 50"/>
              <p:cNvSpPr/>
              <p:nvPr/>
            </p:nvSpPr>
            <p:spPr>
              <a:xfrm>
                <a:off x="1835696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52" name="אליפסה 51"/>
              <p:cNvSpPr/>
              <p:nvPr/>
            </p:nvSpPr>
            <p:spPr>
              <a:xfrm>
                <a:off x="2195736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53" name="אליפסה 52"/>
              <p:cNvSpPr/>
              <p:nvPr/>
            </p:nvSpPr>
            <p:spPr>
              <a:xfrm>
                <a:off x="2411760" y="2996952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  <a:alpha val="29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54" name="אליפסה 53"/>
              <p:cNvSpPr/>
              <p:nvPr/>
            </p:nvSpPr>
            <p:spPr>
              <a:xfrm>
                <a:off x="2771800" y="3376194"/>
                <a:ext cx="52806" cy="5280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</p:grpSp>
        <p:cxnSp>
          <p:nvCxnSpPr>
            <p:cNvPr id="55" name="מחבר ישר 54"/>
            <p:cNvCxnSpPr/>
            <p:nvPr/>
          </p:nvCxnSpPr>
          <p:spPr>
            <a:xfrm>
              <a:off x="827592" y="3573631"/>
              <a:ext cx="36029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אליפסה 59"/>
            <p:cNvSpPr/>
            <p:nvPr/>
          </p:nvSpPr>
          <p:spPr>
            <a:xfrm>
              <a:off x="467544" y="5229553"/>
              <a:ext cx="576064" cy="57606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1" name="אליפסה 60"/>
            <p:cNvSpPr/>
            <p:nvPr/>
          </p:nvSpPr>
          <p:spPr>
            <a:xfrm>
              <a:off x="683157" y="5445780"/>
              <a:ext cx="73011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cxnSp>
          <p:nvCxnSpPr>
            <p:cNvPr id="18" name="מחבר ישר 17"/>
            <p:cNvCxnSpPr/>
            <p:nvPr/>
          </p:nvCxnSpPr>
          <p:spPr>
            <a:xfrm>
              <a:off x="827592" y="5517237"/>
              <a:ext cx="72058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אליפסה 13"/>
            <p:cNvSpPr/>
            <p:nvPr/>
          </p:nvSpPr>
          <p:spPr>
            <a:xfrm>
              <a:off x="3398851" y="1772937"/>
              <a:ext cx="73011" cy="714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cxnSp>
          <p:nvCxnSpPr>
            <p:cNvPr id="64" name="מחבר ישר 63"/>
            <p:cNvCxnSpPr/>
            <p:nvPr/>
          </p:nvCxnSpPr>
          <p:spPr>
            <a:xfrm>
              <a:off x="2895709" y="1844392"/>
              <a:ext cx="4317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27" name="Text Box 11"/>
            <p:cNvSpPr txBox="1">
              <a:spLocks noChangeArrowheads="1"/>
            </p:cNvSpPr>
            <p:nvPr/>
          </p:nvSpPr>
          <p:spPr bwMode="auto">
            <a:xfrm>
              <a:off x="303817" y="5301938"/>
              <a:ext cx="55549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  <p:sp>
          <p:nvSpPr>
            <p:cNvPr id="20528" name="Text Box 11"/>
            <p:cNvSpPr txBox="1">
              <a:spLocks noChangeArrowheads="1"/>
            </p:cNvSpPr>
            <p:nvPr/>
          </p:nvSpPr>
          <p:spPr bwMode="auto">
            <a:xfrm>
              <a:off x="1815468" y="5301938"/>
              <a:ext cx="55549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57" name="אליפסה 56"/>
            <p:cNvSpPr/>
            <p:nvPr/>
          </p:nvSpPr>
          <p:spPr>
            <a:xfrm>
              <a:off x="3131988" y="5013529"/>
              <a:ext cx="1008112" cy="1008112"/>
            </a:xfrm>
            <a:prstGeom prst="ellips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  <a:alpha val="24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5" name="אליפסה 64"/>
            <p:cNvSpPr/>
            <p:nvPr/>
          </p:nvSpPr>
          <p:spPr>
            <a:xfrm>
              <a:off x="3563920" y="5445780"/>
              <a:ext cx="71423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6" name="אליפסה 65"/>
            <p:cNvSpPr/>
            <p:nvPr/>
          </p:nvSpPr>
          <p:spPr>
            <a:xfrm>
              <a:off x="2627932" y="5229553"/>
              <a:ext cx="576064" cy="57606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2843332" y="5445780"/>
              <a:ext cx="73011" cy="714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cxnSp>
          <p:nvCxnSpPr>
            <p:cNvPr id="70" name="מחבר ישר 69"/>
            <p:cNvCxnSpPr/>
            <p:nvPr/>
          </p:nvCxnSpPr>
          <p:spPr>
            <a:xfrm>
              <a:off x="2987767" y="5517237"/>
              <a:ext cx="430131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38" name="Text Box 11"/>
            <p:cNvSpPr txBox="1">
              <a:spLocks noChangeArrowheads="1"/>
            </p:cNvSpPr>
            <p:nvPr/>
          </p:nvSpPr>
          <p:spPr bwMode="auto">
            <a:xfrm>
              <a:off x="2463318" y="5301938"/>
              <a:ext cx="55549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  <p:sp>
          <p:nvSpPr>
            <p:cNvPr id="20539" name="Text Box 11"/>
            <p:cNvSpPr txBox="1">
              <a:spLocks noChangeArrowheads="1"/>
            </p:cNvSpPr>
            <p:nvPr/>
          </p:nvSpPr>
          <p:spPr bwMode="auto">
            <a:xfrm>
              <a:off x="3687036" y="5301938"/>
              <a:ext cx="55549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</p:grpSp>
      <p:sp>
        <p:nvSpPr>
          <p:cNvPr id="20488" name="מלבן 66"/>
          <p:cNvSpPr>
            <a:spLocks noChangeArrowheads="1"/>
          </p:cNvSpPr>
          <p:nvPr/>
        </p:nvSpPr>
        <p:spPr bwMode="auto">
          <a:xfrm>
            <a:off x="4679950" y="1268413"/>
            <a:ext cx="3924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كلّما كانت الذرّتان أكبر كان البُعد بين الإلكترونات </a:t>
            </a:r>
            <a:r>
              <a:rPr lang="ar-LB" sz="2000" dirty="0" smtClean="0">
                <a:latin typeface="Traditional Arabic" pitchFamily="2" charset="-78"/>
                <a:cs typeface="Traditional Arabic" pitchFamily="2" charset="-78"/>
              </a:rPr>
              <a:t>المشترَكَة </a:t>
            </a:r>
            <a:r>
              <a:rPr lang="ar-LB" sz="20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(إلكترونات الرباط) و</a:t>
            </a:r>
            <a:r>
              <a:rPr lang="ar-SA" sz="2000" dirty="0" smtClean="0">
                <a:latin typeface="Traditional Arabic" pitchFamily="2" charset="-78"/>
                <a:cs typeface="Traditional Arabic" pitchFamily="2" charset="-78"/>
              </a:rPr>
              <a:t>بين 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نواتَي الذرّتين المشاركتين في الرباط أكبر، وكان الرباط </a:t>
            </a:r>
            <a:r>
              <a:rPr lang="ar-SA" sz="2000" dirty="0" err="1">
                <a:latin typeface="Traditional Arabic" pitchFamily="2" charset="-78"/>
                <a:cs typeface="Traditional Arabic" pitchFamily="2" charset="-78"/>
              </a:rPr>
              <a:t>التساهمي</a:t>
            </a:r>
            <a:r>
              <a:rPr lang="ar-SA" sz="2000" dirty="0">
                <a:latin typeface="Traditional Arabic" pitchFamily="2" charset="-78"/>
                <a:cs typeface="Traditional Arabic" pitchFamily="2" charset="-78"/>
              </a:rPr>
              <a:t> أضعف (طاقة الرباط منخفضة).</a:t>
            </a:r>
            <a:endParaRPr lang="he-IL" sz="2000" dirty="0">
              <a:latin typeface="Traditional Arabic" pitchFamily="2" charset="-78"/>
            </a:endParaRPr>
          </a:p>
        </p:txBody>
      </p:sp>
      <p:sp>
        <p:nvSpPr>
          <p:cNvPr id="20489" name="מלבן 67"/>
          <p:cNvSpPr>
            <a:spLocks noChangeArrowheads="1"/>
          </p:cNvSpPr>
          <p:nvPr/>
        </p:nvSpPr>
        <p:spPr bwMode="auto">
          <a:xfrm>
            <a:off x="4716463" y="2997200"/>
            <a:ext cx="39227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r-SA" sz="2000">
                <a:latin typeface="Traditional Arabic" pitchFamily="2" charset="-78"/>
                <a:cs typeface="Traditional Arabic" pitchFamily="2" charset="-78"/>
              </a:rPr>
              <a:t>طاقة الرباط الثلاثي أكبر من طاقة الرباط المزدوج، وطاقة الرباط المزدوج أكبر من طاقة الرباط الأحادي</a:t>
            </a:r>
            <a:r>
              <a:rPr lang="he-IL" sz="2000">
                <a:latin typeface="Traditional Arabic" pitchFamily="2" charset="-78"/>
              </a:rPr>
              <a:t>. </a:t>
            </a:r>
            <a:r>
              <a:rPr lang="ar-SA" sz="2000">
                <a:latin typeface="Traditional Arabic" pitchFamily="2" charset="-78"/>
                <a:cs typeface="Traditional Arabic" pitchFamily="2" charset="-78"/>
              </a:rPr>
              <a:t>كلّما ازداد عدد الإلكترونات المشتركة، ازداد التجاذب الكهربائي بين الإلكترونات المشتركة وبين نواتَي الذرّتين المشاركتين في الرباط</a:t>
            </a:r>
            <a:r>
              <a:rPr lang="he-IL" sz="2000">
                <a:latin typeface="Traditional Arabic" pitchFamily="2" charset="-78"/>
              </a:rPr>
              <a:t>.</a:t>
            </a:r>
          </a:p>
        </p:txBody>
      </p:sp>
      <p:sp>
        <p:nvSpPr>
          <p:cNvPr id="20490" name="מלבן 70"/>
          <p:cNvSpPr>
            <a:spLocks noChangeArrowheads="1"/>
          </p:cNvSpPr>
          <p:nvPr/>
        </p:nvSpPr>
        <p:spPr bwMode="auto">
          <a:xfrm>
            <a:off x="4787900" y="5229225"/>
            <a:ext cx="3851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</a:pPr>
            <a:r>
              <a:rPr lang="ar-SA" sz="2000">
                <a:latin typeface="Traditional Arabic" pitchFamily="2" charset="-78"/>
                <a:cs typeface="Traditional Arabic" pitchFamily="2" charset="-78"/>
              </a:rPr>
              <a:t>كلّما كان الرباط أكثر قطبية، ازداد الفرق بين الشحنتين اللتين على ذرّتَي الرباط، وبالتالي ازداد التجاذب الكهربائي بينهما- كذلك ازدادت طاقة الرباط</a:t>
            </a:r>
            <a:r>
              <a:rPr lang="he-IL" sz="2000">
                <a:latin typeface="Traditional Arabic" pitchFamily="2" charset="-78"/>
              </a:rPr>
              <a:t>.</a:t>
            </a:r>
            <a:endParaRPr lang="en-US" sz="2000">
              <a:latin typeface="Traditional Arabic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3C358EA3-215A-4F13-98BE-A6A6741564A5}" type="slidenum">
              <a:rPr lang="he-IL"/>
              <a:pPr>
                <a:defRPr/>
              </a:pPr>
              <a:t>17</a:t>
            </a:fld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684213" y="500063"/>
            <a:ext cx="7775575" cy="2538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SA" sz="22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4: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معطاة طاقات الرباط التالية (بوحدات 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كيلوج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ول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للمول):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Br-Br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193 , 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Br-H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366    ,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436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فسّروا الفرق بين قيم طاقات الرباط للرباطين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1D4C72"/>
                </a:solidFill>
                <a:latin typeface="Arial" pitchFamily="34" charset="0"/>
                <a:cs typeface="+mj-cs"/>
              </a:rPr>
              <a:t>Br-Br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وَ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+mj-cs"/>
              </a:rPr>
              <a:t>H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+mj-cs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+mj-cs"/>
              </a:rPr>
              <a:t>H</a:t>
            </a:r>
            <a:endParaRPr lang="he-IL" dirty="0">
              <a:solidFill>
                <a:srgbClr val="1D4C72"/>
              </a:solidFill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611188" y="2928938"/>
            <a:ext cx="7848600" cy="20129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ar-SA" sz="2200" b="1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الإجابة</a:t>
            </a:r>
            <a:r>
              <a:rPr lang="he-IL" sz="2200" b="1" dirty="0">
                <a:solidFill>
                  <a:schemeClr val="tx1"/>
                </a:solidFill>
                <a:latin typeface="Traditional Arabic" pitchFamily="2" charset="-78"/>
              </a:rPr>
              <a:t>: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نصف قطر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ذرّات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الهيدروجين أصغر من نصف قطر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ذرّات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البروم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، لأنّ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عدد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مستويات الإلكترونات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فيها أقل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ّ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.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لذلك الرباط هو أقصر والبُعد بين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الأنوية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والإلكترونات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المشتركة أقصر، لذلك التجاذب بين إلكترونات الرباط وبين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أنوية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err="1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الذرّات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أقوى.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34FD1307-34DF-4DA3-BEBD-890EA66DE93B}" type="slidenum">
              <a:rPr lang="he-IL"/>
              <a:pPr>
                <a:defRPr/>
              </a:pPr>
              <a:t>18</a:t>
            </a:fld>
            <a:endParaRPr lang="he-IL" dirty="0"/>
          </a:p>
        </p:txBody>
      </p:sp>
      <p:sp>
        <p:nvSpPr>
          <p:cNvPr id="22534" name="מלבן 7"/>
          <p:cNvSpPr>
            <a:spLocks noChangeArrowheads="1"/>
          </p:cNvSpPr>
          <p:nvPr/>
        </p:nvSpPr>
        <p:spPr bwMode="auto">
          <a:xfrm>
            <a:off x="684213" y="500063"/>
            <a:ext cx="7775575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r-SA" sz="2200" b="1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2" charset="-78"/>
              </a:rPr>
              <a:t> 4:</a:t>
            </a:r>
          </a:p>
          <a:p>
            <a:pPr>
              <a:lnSpc>
                <a:spcPct val="150000"/>
              </a:lnSpc>
            </a:pP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معطاة طاقات الرباط التالية (بوحدات 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كيلوج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ا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ول </a:t>
            </a:r>
            <a:r>
              <a:rPr lang="ar-SA" sz="2200" dirty="0" err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للمول</a:t>
            </a: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):</a:t>
            </a:r>
            <a:r>
              <a:rPr lang="he-IL" sz="2200" dirty="0">
                <a:solidFill>
                  <a:srgbClr val="1D4C72"/>
                </a:solidFill>
                <a:latin typeface="Traditional Arabic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1D4C72"/>
                </a:solidFill>
              </a:rPr>
              <a:t>Br-Br</a:t>
            </a:r>
            <a:r>
              <a:rPr lang="he-IL" dirty="0">
                <a:solidFill>
                  <a:srgbClr val="1D4C72"/>
                </a:solidFill>
              </a:rPr>
              <a:t> : 193 ,   </a:t>
            </a:r>
            <a:r>
              <a:rPr lang="en-US" dirty="0">
                <a:solidFill>
                  <a:srgbClr val="1D4C72"/>
                </a:solidFill>
              </a:rPr>
              <a:t>Br-H</a:t>
            </a:r>
            <a:r>
              <a:rPr lang="he-IL" dirty="0">
                <a:solidFill>
                  <a:srgbClr val="1D4C72"/>
                </a:solidFill>
              </a:rPr>
              <a:t> : 366    ,  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-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 : 436</a:t>
            </a:r>
          </a:p>
          <a:p>
            <a:pPr>
              <a:lnSpc>
                <a:spcPct val="150000"/>
              </a:lnSpc>
            </a:pP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فسّروا الفرق بين قيم طاقات الرباط للرباطين</a:t>
            </a:r>
            <a:r>
              <a:rPr lang="he-IL" sz="2200" dirty="0">
                <a:solidFill>
                  <a:srgbClr val="1D4C72"/>
                </a:solidFill>
                <a:latin typeface="Traditional Arabic" pitchFamily="2" charset="-7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1D4C72"/>
                </a:solidFill>
              </a:rPr>
              <a:t>Br-Br</a:t>
            </a:r>
            <a:r>
              <a:rPr lang="he-IL" dirty="0">
                <a:solidFill>
                  <a:srgbClr val="1D4C72"/>
                </a:solidFill>
              </a:rPr>
              <a:t>   </a:t>
            </a: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وَ</a:t>
            </a:r>
            <a:r>
              <a:rPr lang="he-IL" dirty="0">
                <a:solidFill>
                  <a:srgbClr val="1D4C72"/>
                </a:solidFill>
              </a:rPr>
              <a:t> </a:t>
            </a:r>
            <a:r>
              <a:rPr lang="en-US" dirty="0">
                <a:solidFill>
                  <a:srgbClr val="1D4C72"/>
                </a:solidFill>
              </a:rPr>
              <a:t>H </a:t>
            </a:r>
            <a:r>
              <a:rPr lang="he-IL" dirty="0">
                <a:solidFill>
                  <a:srgbClr val="1D4C72"/>
                </a:solidFill>
              </a:rPr>
              <a:t>-</a:t>
            </a:r>
            <a:r>
              <a:rPr lang="en-US" dirty="0">
                <a:solidFill>
                  <a:srgbClr val="1D4C72"/>
                </a:solidFill>
              </a:rPr>
              <a:t>H</a:t>
            </a:r>
            <a:endParaRPr lang="he-IL" dirty="0">
              <a:solidFill>
                <a:srgbClr val="1D4C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49250" y="536575"/>
            <a:ext cx="8183563" cy="21383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5: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معطاة طاقات الرباط التالية (بوحدات 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كيلوج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ول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للمول):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Br-Br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193 , 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Br-H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366    ,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: 436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فسّروا لماذا طاقة الرباط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Br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أقلّ من طاقة الرباط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ar-SA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he-IL" dirty="0">
              <a:solidFill>
                <a:srgbClr val="1D4C72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028E17A8-5760-4EF6-BFCE-5A67465A161A}" type="slidenum">
              <a:rPr lang="he-IL"/>
              <a:pPr>
                <a:defRPr/>
              </a:pPr>
              <a:t>19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0"/>
            <a:ext cx="8143875" cy="45720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>
                <a:solidFill>
                  <a:srgbClr val="FF6600"/>
                </a:solidFill>
                <a:latin typeface="Calibri" pitchFamily="34" charset="0"/>
                <a:cs typeface="Traditional Arabic" pitchFamily="18" charset="-78"/>
              </a:rPr>
              <a:t>قطبية الأربطة</a:t>
            </a:r>
            <a:r>
              <a:rPr lang="he-IL" sz="2400" b="1">
                <a:solidFill>
                  <a:srgbClr val="FF6600"/>
                </a:solidFill>
                <a:latin typeface="Calibri" pitchFamily="34" charset="0"/>
                <a:cs typeface="Traditional Arabic" pitchFamily="18" charset="-78"/>
              </a:rPr>
              <a:t> </a:t>
            </a:r>
          </a:p>
        </p:txBody>
      </p:sp>
      <p:sp>
        <p:nvSpPr>
          <p:cNvPr id="6148" name="TextBox 25"/>
          <p:cNvSpPr txBox="1">
            <a:spLocks noChangeArrowheads="1"/>
          </p:cNvSpPr>
          <p:nvPr/>
        </p:nvSpPr>
        <p:spPr bwMode="auto">
          <a:xfrm>
            <a:off x="395288" y="500063"/>
            <a:ext cx="8034337" cy="2713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القطبية 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هي توزيع غير متساوٍ للشحنة الكهربائية</a:t>
            </a:r>
            <a:r>
              <a:rPr lang="ar-SA" sz="2200" dirty="0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. 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يتكوّن</a:t>
            </a:r>
            <a:r>
              <a:rPr lang="ar-SA" sz="2200" dirty="0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 الرباط القطبي 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عندما تختلف الذرّتان اللتان في الرباط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>
                <a:latin typeface="Calibri" pitchFamily="34" charset="0"/>
                <a:cs typeface="Traditional Arabic" pitchFamily="2" charset="-78"/>
              </a:rPr>
              <a:t>في مدى جذب نواتيهما لإلكترونات الرباط. توجد للذرّتين المختلفتين طاقة تأيّن مختلفة وميل مختلف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>
                <a:latin typeface="Calibri" pitchFamily="34" charset="0"/>
                <a:cs typeface="Traditional Arabic" pitchFamily="2" charset="-78"/>
              </a:rPr>
              <a:t>لاكتساب الإلكترونات.</a:t>
            </a:r>
            <a:r>
              <a:rPr lang="he-IL" sz="2200" dirty="0">
                <a:latin typeface="Calibri" pitchFamily="34" charset="0"/>
                <a:cs typeface="Traditional Arabic" pitchFamily="2" charset="-78"/>
              </a:rPr>
              <a:t> </a:t>
            </a:r>
            <a:endParaRPr lang="ar-SA" sz="2200" dirty="0">
              <a:latin typeface="Calibri" pitchFamily="34" charset="0"/>
              <a:cs typeface="Traditional Arabic" pitchFamily="2" charset="-78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 err="1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السالبية</a:t>
            </a:r>
            <a:r>
              <a:rPr lang="ar-SA" sz="2200" dirty="0">
                <a:solidFill>
                  <a:srgbClr val="FF6600"/>
                </a:solidFill>
                <a:latin typeface="Calibri" pitchFamily="34" charset="0"/>
                <a:cs typeface="Traditional Arabic" pitchFamily="2" charset="-78"/>
              </a:rPr>
              <a:t> الكهربائية 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هي مقياس كمّي لميل الذرّة على جذب الإلكترونات. لكلّ ذرّة، تمّ حساب عدد يمثّل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>
                <a:latin typeface="Calibri" pitchFamily="34" charset="0"/>
                <a:cs typeface="Traditional Arabic" pitchFamily="2" charset="-78"/>
              </a:rPr>
              <a:t>مدى </a:t>
            </a:r>
            <a:r>
              <a:rPr lang="ar-SA" sz="2200" dirty="0" err="1">
                <a:latin typeface="Calibri" pitchFamily="34" charset="0"/>
                <a:cs typeface="Traditional Arabic" pitchFamily="2" charset="-78"/>
              </a:rPr>
              <a:t>سالبيتها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 الكهربائية. تتواجد الأعداد في مجال بين صفر وأربعة. الفرق بين العددين هو مقياس للقطبية.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ar-SA" sz="2200" dirty="0">
                <a:latin typeface="Calibri" pitchFamily="34" charset="0"/>
                <a:cs typeface="Traditional Arabic" pitchFamily="2" charset="-78"/>
              </a:rPr>
              <a:t>كلّما </a:t>
            </a:r>
            <a:r>
              <a:rPr lang="ar-SA" sz="2200" dirty="0" smtClean="0">
                <a:latin typeface="Calibri" pitchFamily="34" charset="0"/>
                <a:cs typeface="Traditional Arabic" pitchFamily="2" charset="-78"/>
              </a:rPr>
              <a:t>ازداد الفرق 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في </a:t>
            </a:r>
            <a:r>
              <a:rPr lang="ar-SA" sz="2200" dirty="0" err="1">
                <a:latin typeface="Calibri" pitchFamily="34" charset="0"/>
                <a:cs typeface="Traditional Arabic" pitchFamily="2" charset="-78"/>
              </a:rPr>
              <a:t>السالبية</a:t>
            </a:r>
            <a:r>
              <a:rPr lang="ar-SA" sz="2200" dirty="0">
                <a:latin typeface="Calibri" pitchFamily="34" charset="0"/>
                <a:cs typeface="Traditional Arabic" pitchFamily="2" charset="-78"/>
              </a:rPr>
              <a:t> الكهربائية </a:t>
            </a:r>
            <a:r>
              <a:rPr lang="ar-SA" sz="2200" dirty="0" smtClean="0">
                <a:latin typeface="Calibri" pitchFamily="34" charset="0"/>
                <a:cs typeface="Traditional Arabic" pitchFamily="2" charset="-78"/>
              </a:rPr>
              <a:t>كلما كبرت قطبية الرباط. </a:t>
            </a:r>
            <a:endParaRPr lang="he-IL" sz="2200" dirty="0">
              <a:latin typeface="Calibri" pitchFamily="34" charset="0"/>
              <a:cs typeface="Traditional Arabic" pitchFamily="2" charset="-78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he-IL" sz="2200" dirty="0">
              <a:latin typeface="Calibri" pitchFamily="34" charset="0"/>
              <a:cs typeface="Traditional Arabic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4213" y="6021388"/>
            <a:ext cx="7704137" cy="431800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ar-SA" sz="2000" dirty="0">
                <a:latin typeface="Calibri" pitchFamily="34" charset="0"/>
                <a:cs typeface="Traditional Arabic" pitchFamily="18" charset="-78"/>
              </a:rPr>
              <a:t>تفسير: سحابة الإلكترونات في المدار الجزيئي الذي تكوّن عند ترابط الذرّتين، تتحرّك إلى منطقة الأوكسجين، لأنّ </a:t>
            </a:r>
            <a:r>
              <a:rPr lang="ar-SA" sz="2000" dirty="0" err="1">
                <a:latin typeface="Calibri" pitchFamily="34" charset="0"/>
                <a:cs typeface="Traditional Arabic" pitchFamily="18" charset="-78"/>
              </a:rPr>
              <a:t>سالبيته</a:t>
            </a:r>
            <a:r>
              <a:rPr lang="ar-SA" sz="2000" dirty="0">
                <a:latin typeface="Calibri" pitchFamily="34" charset="0"/>
                <a:cs typeface="Traditional Arabic" pitchFamily="18" charset="-78"/>
              </a:rPr>
              <a:t> الكهربائية أكبر. يتكوّن رباط </a:t>
            </a:r>
            <a:r>
              <a:rPr lang="ar-SA" sz="2000" dirty="0" err="1">
                <a:latin typeface="Calibri" pitchFamily="34" charset="0"/>
                <a:cs typeface="Traditional Arabic" pitchFamily="18" charset="-78"/>
              </a:rPr>
              <a:t>تساهمي</a:t>
            </a:r>
            <a:r>
              <a:rPr lang="ar-SA" sz="2000" dirty="0">
                <a:latin typeface="Calibri" pitchFamily="34" charset="0"/>
                <a:cs typeface="Traditional Arabic" pitchFamily="18" charset="-78"/>
              </a:rPr>
              <a:t> قطبي.</a:t>
            </a:r>
            <a:r>
              <a:rPr lang="ar-SA" dirty="0">
                <a:latin typeface="Calibri" pitchFamily="34" charset="0"/>
                <a:cs typeface="Arial" pitchFamily="34" charset="0"/>
              </a:rPr>
              <a:t> </a:t>
            </a:r>
            <a:endParaRPr lang="he-IL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>
          <a:xfrm>
            <a:off x="457200" y="6564313"/>
            <a:ext cx="2133600" cy="365125"/>
          </a:xfrm>
        </p:spPr>
        <p:txBody>
          <a:bodyPr/>
          <a:lstStyle/>
          <a:p>
            <a:pPr>
              <a:defRPr/>
            </a:pPr>
            <a:fld id="{B3D87D73-C20A-4900-BC01-04053638AE97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  <p:grpSp>
        <p:nvGrpSpPr>
          <p:cNvPr id="6151" name="קבוצה 30"/>
          <p:cNvGrpSpPr>
            <a:grpSpLocks/>
          </p:cNvGrpSpPr>
          <p:nvPr/>
        </p:nvGrpSpPr>
        <p:grpSpPr bwMode="auto">
          <a:xfrm>
            <a:off x="1258888" y="3571875"/>
            <a:ext cx="6553200" cy="2305050"/>
            <a:chOff x="1259458" y="3572222"/>
            <a:chExt cx="6552902" cy="2305050"/>
          </a:xfrm>
        </p:grpSpPr>
        <p:grpSp>
          <p:nvGrpSpPr>
            <p:cNvPr id="6152" name="קבוצה 24"/>
            <p:cNvGrpSpPr>
              <a:grpSpLocks/>
            </p:cNvGrpSpPr>
            <p:nvPr/>
          </p:nvGrpSpPr>
          <p:grpSpPr bwMode="auto">
            <a:xfrm>
              <a:off x="1259458" y="3572222"/>
              <a:ext cx="6552902" cy="2305050"/>
              <a:chOff x="1187624" y="3501008"/>
              <a:chExt cx="6553453" cy="2304256"/>
            </a:xfrm>
          </p:grpSpPr>
          <p:grpSp>
            <p:nvGrpSpPr>
              <p:cNvPr id="6156" name="Group 4"/>
              <p:cNvGrpSpPr>
                <a:grpSpLocks/>
              </p:cNvGrpSpPr>
              <p:nvPr/>
            </p:nvGrpSpPr>
            <p:grpSpPr bwMode="auto">
              <a:xfrm>
                <a:off x="6012160" y="3501008"/>
                <a:ext cx="1584176" cy="1150231"/>
                <a:chOff x="2112" y="3408"/>
                <a:chExt cx="1344" cy="866"/>
              </a:xfrm>
            </p:grpSpPr>
            <p:sp>
              <p:nvSpPr>
                <p:cNvPr id="617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256" y="3648"/>
                  <a:ext cx="384" cy="5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>
                    <a:spcBef>
                      <a:spcPct val="50000"/>
                    </a:spcBef>
                  </a:pPr>
                  <a:r>
                    <a:rPr lang="en-US" sz="4800">
                      <a:latin typeface="Arial" pitchFamily="34" charset="0"/>
                      <a:cs typeface="Arial" pitchFamily="34" charset="0"/>
                    </a:rPr>
                    <a:t>H</a:t>
                  </a:r>
                </a:p>
              </p:txBody>
            </p:sp>
            <p:sp>
              <p:nvSpPr>
                <p:cNvPr id="617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880" y="3648"/>
                  <a:ext cx="576" cy="6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rtl="0">
                    <a:spcBef>
                      <a:spcPct val="50000"/>
                    </a:spcBef>
                  </a:pPr>
                  <a:r>
                    <a:rPr lang="en-US" sz="4800">
                      <a:latin typeface="Arial" pitchFamily="34" charset="0"/>
                      <a:cs typeface="Arial" pitchFamily="34" charset="0"/>
                    </a:rPr>
                    <a:t>O</a:t>
                  </a:r>
                </a:p>
              </p:txBody>
            </p:sp>
            <p:sp>
              <p:nvSpPr>
                <p:cNvPr id="6176" name="Oval 7"/>
                <p:cNvSpPr>
                  <a:spLocks noChangeArrowheads="1"/>
                </p:cNvSpPr>
                <p:nvPr/>
              </p:nvSpPr>
              <p:spPr bwMode="auto">
                <a:xfrm>
                  <a:off x="2858" y="401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 rtl="0"/>
                  <a:endParaRPr lang="he-IL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7" name="Oval 8"/>
                <p:cNvSpPr>
                  <a:spLocks noChangeArrowheads="1"/>
                </p:cNvSpPr>
                <p:nvPr/>
              </p:nvSpPr>
              <p:spPr bwMode="auto">
                <a:xfrm>
                  <a:off x="2858" y="3867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 rtl="0"/>
                  <a:endParaRPr lang="he-IL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8" name="Line 9"/>
                <p:cNvSpPr>
                  <a:spLocks noChangeShapeType="1"/>
                </p:cNvSpPr>
                <p:nvPr/>
              </p:nvSpPr>
              <p:spPr bwMode="auto">
                <a:xfrm>
                  <a:off x="2304" y="3696"/>
                  <a:ext cx="960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617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12" y="3408"/>
                  <a:ext cx="38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>
                    <a:spcBef>
                      <a:spcPct val="50000"/>
                    </a:spcBef>
                  </a:pPr>
                  <a:r>
                    <a:rPr lang="en-US">
                      <a:latin typeface="Symbol" pitchFamily="18" charset="2"/>
                      <a:cs typeface="Arial" pitchFamily="34" charset="0"/>
                    </a:rPr>
                    <a:t>d+</a:t>
                  </a:r>
                </a:p>
              </p:txBody>
            </p:sp>
            <p:sp>
              <p:nvSpPr>
                <p:cNvPr id="618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76" y="3408"/>
                  <a:ext cx="38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rtl="0">
                    <a:spcBef>
                      <a:spcPct val="50000"/>
                    </a:spcBef>
                  </a:pPr>
                  <a:r>
                    <a:rPr lang="en-US">
                      <a:latin typeface="Symbol" pitchFamily="18" charset="2"/>
                      <a:cs typeface="Arial" pitchFamily="34" charset="0"/>
                    </a:rPr>
                    <a:t>d-</a:t>
                  </a: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187624" y="3716834"/>
                <a:ext cx="2663928" cy="936302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l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800" b="1" dirty="0">
                    <a:latin typeface="+mn-lt"/>
                    <a:cs typeface="+mn-cs"/>
                  </a:rPr>
                  <a:t>H·  +  ·O</a:t>
                </a:r>
                <a:endParaRPr lang="he-IL" sz="4800" b="1" dirty="0">
                  <a:latin typeface="+mn-lt"/>
                  <a:cs typeface="+mn-cs"/>
                </a:endParaRPr>
              </a:p>
            </p:txBody>
          </p:sp>
          <p:sp>
            <p:nvSpPr>
              <p:cNvPr id="16" name="חץ ימינה 15"/>
              <p:cNvSpPr/>
              <p:nvPr/>
            </p:nvSpPr>
            <p:spPr>
              <a:xfrm>
                <a:off x="4283369" y="4077072"/>
                <a:ext cx="1152569" cy="144412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17" name="אליפסה 16"/>
              <p:cNvSpPr/>
              <p:nvPr/>
            </p:nvSpPr>
            <p:spPr>
              <a:xfrm>
                <a:off x="1187624" y="5013375"/>
                <a:ext cx="647754" cy="64747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  <a:shade val="30000"/>
                      <a:satMod val="115000"/>
                      <a:alpha val="17000"/>
                    </a:schemeClr>
                  </a:gs>
                  <a:gs pos="50000">
                    <a:schemeClr val="bg1">
                      <a:lumMod val="7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18" name="אליפסה 17"/>
              <p:cNvSpPr/>
              <p:nvPr/>
            </p:nvSpPr>
            <p:spPr>
              <a:xfrm>
                <a:off x="2555776" y="4797152"/>
                <a:ext cx="1008112" cy="1008112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  <a:alpha val="39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19" name="אליפסה 18"/>
              <p:cNvSpPr/>
              <p:nvPr/>
            </p:nvSpPr>
            <p:spPr>
              <a:xfrm>
                <a:off x="6156917" y="4941961"/>
                <a:ext cx="719198" cy="64747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  <a:shade val="30000"/>
                      <a:satMod val="115000"/>
                      <a:alpha val="17000"/>
                    </a:schemeClr>
                  </a:gs>
                  <a:gs pos="50000">
                    <a:schemeClr val="bg1">
                      <a:lumMod val="7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20" name="אליפסה 19"/>
              <p:cNvSpPr/>
              <p:nvPr/>
            </p:nvSpPr>
            <p:spPr>
              <a:xfrm>
                <a:off x="6660957" y="4725144"/>
                <a:ext cx="1080120" cy="1008112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  <a:alpha val="39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/>
              </a:p>
            </p:txBody>
          </p:sp>
          <p:sp>
            <p:nvSpPr>
              <p:cNvPr id="21" name="אליפסה 20"/>
              <p:cNvSpPr/>
              <p:nvPr/>
            </p:nvSpPr>
            <p:spPr>
              <a:xfrm flipH="1">
                <a:off x="6374186" y="5156201"/>
                <a:ext cx="214321" cy="217412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r>
                  <a:rPr lang="he-IL" sz="2000" b="1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22" name="אליפסה 21"/>
              <p:cNvSpPr/>
              <p:nvPr/>
            </p:nvSpPr>
            <p:spPr>
              <a:xfrm flipH="1">
                <a:off x="6804416" y="5013375"/>
                <a:ext cx="720753" cy="360238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r>
                  <a:rPr lang="he-IL" sz="1600" b="1" dirty="0">
                    <a:solidFill>
                      <a:schemeClr val="tx1"/>
                    </a:solidFill>
                  </a:rPr>
                  <a:t>8+</a:t>
                </a:r>
              </a:p>
            </p:txBody>
          </p:sp>
          <p:sp>
            <p:nvSpPr>
              <p:cNvPr id="24" name="אליפסה 23"/>
              <p:cNvSpPr/>
              <p:nvPr/>
            </p:nvSpPr>
            <p:spPr>
              <a:xfrm flipH="1">
                <a:off x="7020324" y="5084787"/>
                <a:ext cx="288936" cy="288825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אליפסה 24"/>
            <p:cNvSpPr/>
            <p:nvPr/>
          </p:nvSpPr>
          <p:spPr bwMode="auto">
            <a:xfrm flipH="1">
              <a:off x="1476935" y="5301010"/>
              <a:ext cx="214303" cy="2159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sz="2000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29" name="אליפסה 28"/>
            <p:cNvSpPr/>
            <p:nvPr/>
          </p:nvSpPr>
          <p:spPr bwMode="auto">
            <a:xfrm flipH="1">
              <a:off x="2986579" y="5229572"/>
              <a:ext cx="288912" cy="288925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אליפסה 29"/>
            <p:cNvSpPr/>
            <p:nvPr/>
          </p:nvSpPr>
          <p:spPr bwMode="auto">
            <a:xfrm flipH="1">
              <a:off x="2770689" y="5229572"/>
              <a:ext cx="720692" cy="360363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sz="1600" b="1" dirty="0">
                  <a:solidFill>
                    <a:schemeClr val="tx1"/>
                  </a:solidFill>
                </a:rPr>
                <a:t>8+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49250" y="536575"/>
            <a:ext cx="8183563" cy="244633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SA" sz="22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18" charset="-78"/>
              </a:rPr>
              <a:t> 5: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معطاة طاقات الرباط التالية (بوحدات 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كيلوج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2200" dirty="0" smtClean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ول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للمول):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1D4C72"/>
                </a:solidFill>
              </a:rPr>
              <a:t>Br-Br</a:t>
            </a:r>
            <a:r>
              <a:rPr lang="he-IL" dirty="0">
                <a:solidFill>
                  <a:srgbClr val="1D4C72"/>
                </a:solidFill>
              </a:rPr>
              <a:t> : 193 ,   </a:t>
            </a:r>
            <a:r>
              <a:rPr lang="en-US" dirty="0">
                <a:solidFill>
                  <a:srgbClr val="1D4C72"/>
                </a:solidFill>
              </a:rPr>
              <a:t>Br-H</a:t>
            </a:r>
            <a:r>
              <a:rPr lang="he-IL" dirty="0">
                <a:solidFill>
                  <a:srgbClr val="1D4C72"/>
                </a:solidFill>
              </a:rPr>
              <a:t> : 366    ,  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-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 : 436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فسّروا لماذا طاقة الرباط</a:t>
            </a:r>
            <a:r>
              <a:rPr lang="he-IL" dirty="0">
                <a:solidFill>
                  <a:srgbClr val="1D4C72"/>
                </a:solidFill>
              </a:rPr>
              <a:t>  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-</a:t>
            </a:r>
            <a:r>
              <a:rPr lang="en-US" dirty="0">
                <a:solidFill>
                  <a:srgbClr val="1D4C72"/>
                </a:solidFill>
              </a:rPr>
              <a:t>Br</a:t>
            </a:r>
            <a:r>
              <a:rPr lang="he-IL" dirty="0">
                <a:solidFill>
                  <a:srgbClr val="1D4C72"/>
                </a:solidFill>
              </a:rPr>
              <a:t>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أقلّ من طاقة الرباط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</a:rPr>
              <a:t> 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he-IL" dirty="0">
                <a:solidFill>
                  <a:srgbClr val="1D4C72"/>
                </a:solidFill>
              </a:rPr>
              <a:t>-</a:t>
            </a:r>
            <a:r>
              <a:rPr lang="en-US" dirty="0">
                <a:solidFill>
                  <a:srgbClr val="1D4C72"/>
                </a:solidFill>
              </a:rPr>
              <a:t>H</a:t>
            </a:r>
            <a:r>
              <a:rPr lang="ar-SA" dirty="0">
                <a:solidFill>
                  <a:srgbClr val="1D4C72"/>
                </a:solidFill>
              </a:rPr>
              <a:t>؟</a:t>
            </a:r>
            <a:r>
              <a:rPr lang="he-IL" dirty="0">
                <a:solidFill>
                  <a:srgbClr val="1D4C72"/>
                </a:solidFill>
              </a:rPr>
              <a:t> </a:t>
            </a:r>
            <a:endParaRPr lang="en-US" dirty="0">
              <a:solidFill>
                <a:srgbClr val="1D4C72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he-IL" dirty="0">
              <a:solidFill>
                <a:srgbClr val="1D4C72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0113" y="2852738"/>
            <a:ext cx="7578725" cy="25209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الإجابة</a:t>
            </a:r>
            <a:r>
              <a:rPr lang="he-IL" sz="2200" b="1" dirty="0">
                <a:solidFill>
                  <a:schemeClr val="tx1"/>
                </a:solidFill>
                <a:latin typeface="Traditional Arabic" pitchFamily="18" charset="-78"/>
              </a:rPr>
              <a:t>: </a:t>
            </a:r>
            <a:r>
              <a:rPr lang="en-US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من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جهة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واحدة</a:t>
            </a:r>
            <a:r>
              <a:rPr lang="he-IL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يحوي</a:t>
            </a:r>
            <a:r>
              <a:rPr lang="he-IL" sz="2200" dirty="0" smtClean="0">
                <a:solidFill>
                  <a:schemeClr val="tx1"/>
                </a:solidFill>
                <a:latin typeface="Traditional Arabic" pitchFamily="18" charset="-78"/>
              </a:rPr>
              <a:t> </a:t>
            </a:r>
            <a:r>
              <a:rPr lang="en-US" dirty="0">
                <a:solidFill>
                  <a:schemeClr val="tx1"/>
                </a:solidFill>
                <a:latin typeface="Traditional Arabic" pitchFamily="18" charset="-78"/>
                <a:cs typeface="+mj-cs"/>
              </a:rPr>
              <a:t>H-Br</a:t>
            </a:r>
            <a:r>
              <a:rPr lang="he-IL" sz="2200" dirty="0">
                <a:solidFill>
                  <a:schemeClr val="tx1"/>
                </a:solidFill>
                <a:latin typeface="Traditional Arabic" pitchFamily="18" charset="-78"/>
              </a:rPr>
              <a:t>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ذرّة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ذات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نصف قطر </a:t>
            </a: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أكبر،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ممّا يؤدّي إلى ابتعاد إلكترونات الرباط عن نواة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البروم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SA" sz="22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إلى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طول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رباط أكبر، لذلك الرباط أضعف. من جهة 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ثانية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الرباط قطبي.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التجاذب بين القطبين المتعاكسين اللذين على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الذرّات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في </a:t>
            </a: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H-Br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الناتج من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قطبية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الرباط، تأثيره في هذه الحالة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أقلّ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من نصف القطر.</a:t>
            </a:r>
            <a:endParaRPr lang="he-IL" sz="2200" dirty="0">
              <a:solidFill>
                <a:schemeClr val="tx1"/>
              </a:solidFill>
              <a:latin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DADFB24A-8B89-422D-92D7-294D8676FEC3}" type="slidenum">
              <a:rPr lang="he-IL"/>
              <a:pPr>
                <a:defRPr/>
              </a:pPr>
              <a:t>20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660525" y="500063"/>
            <a:ext cx="6840538" cy="76993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latin typeface="Traditional Arabic" pitchFamily="18" charset="-78"/>
                <a:cs typeface="Arial" pitchFamily="34" charset="0"/>
              </a:rPr>
              <a:t> 6: </a:t>
            </a:r>
          </a:p>
          <a:p>
            <a:pPr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هل طاقة الرباط 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أكبر </a:t>
            </a:r>
            <a:r>
              <a:rPr lang="ar-SA" sz="2200" dirty="0" smtClean="0">
                <a:latin typeface="Traditional Arabic" pitchFamily="18" charset="-78"/>
                <a:cs typeface="Traditional Arabic" pitchFamily="18" charset="-78"/>
              </a:rPr>
              <a:t>/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أصغر</a:t>
            </a:r>
            <a:r>
              <a:rPr lang="ar-SA" sz="2200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أو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تساوي طاقة الرباط 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ar-SA" dirty="0">
                <a:latin typeface="Arial" pitchFamily="34" charset="0"/>
                <a:cs typeface="Arial" pitchFamily="34" charset="0"/>
              </a:rPr>
              <a:t>؟</a:t>
            </a:r>
            <a:r>
              <a:rPr lang="he-IL" dirty="0"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8E4B7608-5C23-4C9B-A0C4-245A33A87792}" type="slidenum">
              <a:rPr lang="he-IL"/>
              <a:pPr>
                <a:defRPr/>
              </a:pPr>
              <a:t>21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660525" y="500063"/>
            <a:ext cx="6840538" cy="76993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latin typeface="Traditional Arabic" pitchFamily="18" charset="-78"/>
              </a:rPr>
              <a:t> 6: </a:t>
            </a:r>
          </a:p>
          <a:p>
            <a:pPr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هل طاقة الرباط </a:t>
            </a:r>
            <a:r>
              <a:rPr lang="he-IL" sz="2200" dirty="0">
                <a:latin typeface="Traditional Arabic" pitchFamily="18" charset="-78"/>
              </a:rPr>
              <a:t> </a:t>
            </a:r>
            <a:r>
              <a:rPr lang="en-US" dirty="0"/>
              <a:t>C</a:t>
            </a:r>
            <a:r>
              <a:rPr lang="he-IL" dirty="0"/>
              <a:t>=</a:t>
            </a:r>
            <a:r>
              <a:rPr lang="en-US" dirty="0"/>
              <a:t>C</a:t>
            </a:r>
            <a:r>
              <a:rPr lang="he-IL" dirty="0"/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أكبر </a:t>
            </a:r>
            <a:r>
              <a:rPr lang="ar-SA" sz="2200" dirty="0" smtClean="0">
                <a:latin typeface="Traditional Arabic" pitchFamily="18" charset="-78"/>
                <a:cs typeface="Traditional Arabic" pitchFamily="18" charset="-78"/>
              </a:rPr>
              <a:t>/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أصغر</a:t>
            </a:r>
            <a:r>
              <a:rPr lang="ar-SA" sz="2200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أو </a:t>
            </a:r>
            <a:r>
              <a:rPr lang="ar-SA" sz="2200" dirty="0" smtClean="0">
                <a:latin typeface="Traditional Arabic" pitchFamily="18" charset="-78"/>
                <a:cs typeface="Traditional Arabic" pitchFamily="18" charset="-78"/>
              </a:rPr>
              <a:t>تساوي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طاقة الرباط </a:t>
            </a:r>
            <a:r>
              <a:rPr lang="en-US" dirty="0"/>
              <a:t>C</a:t>
            </a:r>
            <a:r>
              <a:rPr lang="he-IL" dirty="0"/>
              <a:t>-</a:t>
            </a:r>
            <a:r>
              <a:rPr lang="en-US" dirty="0"/>
              <a:t>C</a:t>
            </a:r>
            <a:r>
              <a:rPr lang="ar-SA" dirty="0"/>
              <a:t>؟</a:t>
            </a:r>
            <a:r>
              <a:rPr lang="he-IL" dirty="0"/>
              <a:t> </a:t>
            </a:r>
            <a:endParaRPr lang="he-IL" dirty="0">
              <a:solidFill>
                <a:srgbClr val="1D4C72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7158" y="1357298"/>
            <a:ext cx="8120062" cy="214312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الإجابة</a:t>
            </a:r>
            <a:r>
              <a:rPr lang="he-IL" sz="2200" b="1" dirty="0">
                <a:solidFill>
                  <a:schemeClr val="tx1"/>
                </a:solidFill>
                <a:latin typeface="Traditional Arabic" pitchFamily="18" charset="-78"/>
              </a:rPr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طاقة الرباط المزدوج أكبر من طاقة الرباط الأحادي، لأنّ قوى التجاذب بين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زوجي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ن من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الإلكترونات الرابطة وبين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أنويتها</a:t>
            </a:r>
            <a:r>
              <a:rPr lang="ar-SA" sz="22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أقوى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من قوى التجاذب بين </a:t>
            </a:r>
            <a:r>
              <a:rPr lang="ar-SA" sz="2200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زوج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واحد من </a:t>
            </a:r>
            <a:r>
              <a:rPr lang="ar-LB" sz="2200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إلكترونات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واحد وبين نفس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الأنوية</a:t>
            </a:r>
            <a:endParaRPr lang="ar-SA" sz="2200" dirty="0" smtClean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(تأثير قوى التنافر بين الإلكترونات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أقلّ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.)</a:t>
            </a:r>
            <a:endParaRPr lang="he-IL" sz="2200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DC6C741E-8D98-412B-B6E0-1EBA19443B5B}" type="slidenum">
              <a:rPr lang="he-IL"/>
              <a:pPr>
                <a:defRPr/>
              </a:pPr>
              <a:t>22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785813"/>
            <a:ext cx="8183563" cy="9382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7:</a:t>
            </a:r>
          </a:p>
          <a:p>
            <a:pPr>
              <a:lnSpc>
                <a:spcPct val="150000"/>
              </a:lnSpc>
              <a:defRPr/>
            </a:pP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لماذا طاقة الرباط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k.j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610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ar-SA" sz="2200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أكبر من طاقة الرباط</a:t>
            </a:r>
            <a:r>
              <a:rPr lang="he-IL" sz="2200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k.j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358)</a:t>
            </a:r>
            <a:r>
              <a:rPr lang="ar-SA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BB2A8-E1FC-4295-A8F2-DEAE8F1C42C7}" type="slidenum">
              <a:rPr lang="he-IL"/>
              <a:pPr>
                <a:defRPr/>
              </a:pPr>
              <a:t>23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285750" y="1700213"/>
            <a:ext cx="8120063" cy="216058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الإجابة</a:t>
            </a:r>
            <a:r>
              <a:rPr lang="he-IL" sz="2200" b="1" dirty="0">
                <a:solidFill>
                  <a:schemeClr val="tx1"/>
                </a:solidFill>
                <a:latin typeface="Traditional Arabic" pitchFamily="18" charset="-78"/>
              </a:rPr>
              <a:t>:</a:t>
            </a:r>
            <a:r>
              <a:rPr lang="en-US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رغم كون الرباط </a:t>
            </a:r>
            <a:r>
              <a:rPr lang="he-IL" sz="2200" dirty="0">
                <a:solidFill>
                  <a:schemeClr val="tx1"/>
                </a:solidFill>
                <a:latin typeface="Traditional Arabic" pitchFamily="18" charset="-78"/>
              </a:rPr>
              <a:t> </a:t>
            </a:r>
            <a:r>
              <a:rPr lang="en-US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C</a:t>
            </a:r>
            <a:r>
              <a:rPr lang="he-IL" dirty="0">
                <a:solidFill>
                  <a:schemeClr val="tx1"/>
                </a:solidFill>
                <a:latin typeface="Traditional Arabic" pitchFamily="18" charset="-78"/>
              </a:rPr>
              <a:t>-</a:t>
            </a:r>
            <a:r>
              <a:rPr lang="en-US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O</a:t>
            </a:r>
            <a:r>
              <a:rPr lang="he-IL" sz="2200" dirty="0">
                <a:solidFill>
                  <a:schemeClr val="tx1"/>
                </a:solidFill>
                <a:latin typeface="Traditional Arabic" pitchFamily="18" charset="-78"/>
              </a:rPr>
              <a:t> </a:t>
            </a:r>
            <a:r>
              <a:rPr lang="ar-SA" sz="22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قطبيًا،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إلاّ أنّه يحوي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زوج</a:t>
            </a:r>
            <a:r>
              <a:rPr lang="ar-LB" sz="22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ًا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واحدًا من الإلكترونات.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SA" sz="22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الرباط </a:t>
            </a:r>
            <a:r>
              <a:rPr lang="ar-SA" sz="22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المزدوج</a:t>
            </a:r>
            <a:r>
              <a:rPr lang="ar-LB" sz="2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16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he-IL" sz="1600" dirty="0" smtClean="0">
                <a:solidFill>
                  <a:srgbClr val="00B050"/>
                </a:solidFill>
                <a:latin typeface="Traditional Arabic" pitchFamily="2" charset="-78"/>
              </a:rPr>
              <a:t>=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</a:rPr>
              <a:t>(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ar-SA" sz="2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2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غير </a:t>
            </a:r>
            <a:r>
              <a:rPr lang="ar-LB" sz="22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قطبي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الذي </a:t>
            </a:r>
            <a:r>
              <a:rPr lang="ar-SA" sz="2200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يحوي زوجين من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الإلكترونات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الانجذاب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للأنوية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أقوى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وتأثيره </a:t>
            </a:r>
            <a:r>
              <a:rPr lang="ar-SA" sz="2200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في هذه الحالة أكبر من تأثير التجاذب بين القطبين في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الرباط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) </a:t>
            </a:r>
            <a:r>
              <a:rPr lang="he-IL" sz="1600" dirty="0" smtClean="0">
                <a:solidFill>
                  <a:srgbClr val="00B050"/>
                </a:solidFill>
                <a:latin typeface="Traditional Arabic" pitchFamily="2" charset="-78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he-IL" sz="1600" dirty="0" smtClean="0">
                <a:solidFill>
                  <a:srgbClr val="00B050"/>
                </a:solidFill>
                <a:latin typeface="Traditional Arabic" pitchFamily="2" charset="-78"/>
              </a:rPr>
              <a:t>-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</a:rPr>
              <a:t>(</a:t>
            </a:r>
            <a:r>
              <a:rPr lang="en-US" sz="16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O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ar-SA" sz="2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22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طاقة الرباط: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+mn-cs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38CB5DF1-1FCA-409B-9EBD-CAE2C81DCF14}" type="slidenum">
              <a:rPr lang="he-IL"/>
              <a:pPr>
                <a:defRPr/>
              </a:pPr>
              <a:t>24</a:t>
            </a:fld>
            <a:endParaRPr lang="he-IL" dirty="0"/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285750" y="571500"/>
            <a:ext cx="81438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r-SA" sz="2200" b="1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السؤال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2" charset="-78"/>
              </a:rPr>
              <a:t> 7:</a:t>
            </a:r>
          </a:p>
          <a:p>
            <a:pPr>
              <a:lnSpc>
                <a:spcPct val="150000"/>
              </a:lnSpc>
            </a:pP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لماذا طاقة الرباط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 </a:t>
            </a:r>
            <a:r>
              <a:rPr lang="en-US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=</a:t>
            </a:r>
            <a:r>
              <a:rPr lang="en-US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 (</a:t>
            </a:r>
            <a:r>
              <a:rPr lang="en-US" dirty="0" err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k.j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610</a:t>
            </a:r>
            <a:r>
              <a:rPr lang="en-US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) </a:t>
            </a:r>
            <a:r>
              <a:rPr lang="ar-SA" sz="2200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أكبر من طاقة الرباط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 </a:t>
            </a:r>
            <a:r>
              <a:rPr lang="en-US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C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-</a:t>
            </a:r>
            <a:r>
              <a:rPr lang="en-US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O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 ( </a:t>
            </a:r>
            <a:r>
              <a:rPr lang="en-US" dirty="0" err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k.j</a:t>
            </a:r>
            <a:r>
              <a:rPr lang="he-IL" dirty="0">
                <a:solidFill>
                  <a:srgbClr val="1D4C72"/>
                </a:solidFill>
                <a:latin typeface="Traditional Arabic" pitchFamily="2" charset="-78"/>
              </a:rPr>
              <a:t>358)</a:t>
            </a:r>
            <a:r>
              <a:rPr lang="ar-SA" dirty="0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؟</a:t>
            </a:r>
            <a:endParaRPr lang="en-US" dirty="0">
              <a:solidFill>
                <a:srgbClr val="1D4C72"/>
              </a:solidFill>
              <a:latin typeface="Traditional Arabic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85750" y="1000125"/>
            <a:ext cx="8143875" cy="41576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endParaRPr lang="he-IL" dirty="0">
              <a:solidFill>
                <a:schemeClr val="tx1"/>
              </a:solidFill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تنبع قطبية الرباط من الفروق في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السالبية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الكهربائية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للذرّات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التي تكوّنه.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كلّما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كان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الفرق </a:t>
            </a:r>
            <a:r>
              <a:rPr lang="ar-LB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أكبر 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كان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الرباط أكثر قطبية. 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lnSpc>
                <a:spcPts val="1500"/>
              </a:lnSpc>
            </a:pP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he-IL" sz="22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لتحديد قطبية الأربطة في الجزيء الذي يحوي أربطة بين </a:t>
            </a:r>
            <a:r>
              <a:rPr lang="ar-SA" sz="2200" dirty="0" err="1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ذرّات</a:t>
            </a:r>
            <a:r>
              <a:rPr lang="ar-SA" sz="2200" dirty="0" smtClean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 مختلفة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، نفحص كلّ رباط على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حدة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.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lnSpc>
                <a:spcPts val="1500"/>
              </a:lnSpc>
            </a:pP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he-IL" sz="22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لتفكيك الرباط</a:t>
            </a:r>
            <a:r>
              <a:rPr lang="he-IL" sz="22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يجب بذل طاقة. وهذه هي الطاقة التي تنطلق عندما يتكوّن الرباط.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lnSpc>
                <a:spcPts val="1500"/>
              </a:lnSpc>
            </a:pP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he-IL" sz="22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هناك ثلاثة عوامل تؤثّر على قوّة الرباط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التساهمي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: نصف قطر </a:t>
            </a:r>
            <a:r>
              <a:rPr lang="ar-SA" sz="2200" dirty="0" err="1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الذرّات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، قطبية الرباط، رتبة الرباط (أحادي، مزدوج، ثلاثي).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lnSpc>
                <a:spcPts val="1500"/>
              </a:lnSpc>
            </a:pPr>
            <a:endParaRPr lang="he-IL" sz="2200" dirty="0">
              <a:solidFill>
                <a:schemeClr val="tx1"/>
              </a:solidFill>
              <a:latin typeface="Traditional Arabic" pitchFamily="2" charset="-78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he-IL" sz="2200" dirty="0">
                <a:solidFill>
                  <a:schemeClr val="tx1"/>
                </a:solidFill>
                <a:latin typeface="Traditional Arabic" pitchFamily="2" charset="-78"/>
              </a:rPr>
              <a:t> </a:t>
            </a:r>
            <a:r>
              <a:rPr lang="ar-SA" sz="2200" dirty="0">
                <a:solidFill>
                  <a:schemeClr val="tx1"/>
                </a:solidFill>
                <a:latin typeface="Traditional Arabic" pitchFamily="2" charset="-78"/>
                <a:cs typeface="Traditional Arabic" pitchFamily="2" charset="-78"/>
              </a:rPr>
              <a:t>لا يمكن التنبّؤ دائمًا بطاقة الرباط حسب العوامل المذكورة أعلاه. وهذا يحدث عندما تعمل بخلاف بعضها البعض. في الحالات التي لا يمكن التنبّؤ فيها، تكون الطاقة معطاة، وعندئذ يجب فقط تفسيرها. </a:t>
            </a:r>
            <a:endParaRPr lang="he-IL" sz="2200" dirty="0">
              <a:solidFill>
                <a:schemeClr val="tx1"/>
              </a:solidFill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29700" name="Rectangle 14"/>
          <p:cNvSpPr>
            <a:spLocks noChangeArrowheads="1"/>
          </p:cNvSpPr>
          <p:nvPr/>
        </p:nvSpPr>
        <p:spPr bwMode="auto">
          <a:xfrm>
            <a:off x="1143000" y="5262563"/>
            <a:ext cx="728662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ar-SA" sz="2200" b="1">
                <a:solidFill>
                  <a:srgbClr val="FF6600"/>
                </a:solidFill>
                <a:latin typeface="Traditional Arabic" pitchFamily="2" charset="-78"/>
                <a:cs typeface="Traditional Arabic" pitchFamily="2" charset="-78"/>
              </a:rPr>
              <a:t>مصطلحات هامّة</a:t>
            </a:r>
            <a:r>
              <a:rPr lang="he-IL" sz="2200" b="1">
                <a:solidFill>
                  <a:srgbClr val="FF6600"/>
                </a:solidFill>
                <a:latin typeface="Traditional Arabic" pitchFamily="2" charset="-78"/>
                <a:cs typeface="Arial" pitchFamily="34" charset="0"/>
              </a:rPr>
              <a:t>:</a:t>
            </a:r>
          </a:p>
          <a:p>
            <a:pPr eaLnBrk="0" hangingPunct="0"/>
            <a:r>
              <a:rPr lang="ar-SA" sz="2200">
                <a:latin typeface="Traditional Arabic" pitchFamily="2" charset="-78"/>
                <a:cs typeface="Traditional Arabic" pitchFamily="2" charset="-78"/>
              </a:rPr>
              <a:t>قطبية الرباط، السالبية الكهربائية، طاقة الرباط، طول الرباط. </a:t>
            </a:r>
            <a:endParaRPr lang="he-IL" sz="2200">
              <a:latin typeface="Traditional Arabic" pitchFamily="2" charset="-78"/>
              <a:cs typeface="Arial" pitchFamily="34" charset="0"/>
            </a:endParaRPr>
          </a:p>
          <a:p>
            <a:pPr eaLnBrk="0" hangingPunct="0"/>
            <a:endParaRPr lang="en-US" sz="2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7196138" y="571500"/>
            <a:ext cx="13303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200" b="1">
                <a:solidFill>
                  <a:srgbClr val="1D4C72"/>
                </a:solidFill>
                <a:latin typeface="Traditional Arabic" pitchFamily="2" charset="-78"/>
                <a:cs typeface="Traditional Arabic" pitchFamily="2" charset="-78"/>
              </a:rPr>
              <a:t>إجمال مرحلي</a:t>
            </a:r>
            <a:r>
              <a:rPr lang="he-IL" sz="2200" b="1">
                <a:solidFill>
                  <a:srgbClr val="1D4C72"/>
                </a:solidFill>
                <a:latin typeface="Traditional Arabic" pitchFamily="2" charset="-78"/>
                <a:cs typeface="Arial" pitchFamily="34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القطبية وطاقة الرباط </a:t>
            </a:r>
            <a:r>
              <a:rPr lang="ar-SA" sz="2200" b="1" dirty="0" err="1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التساهمي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2C0ACC0A-9145-47A1-B7FF-D02E585040BE}" type="slidenum">
              <a:rPr lang="he-IL" smtClean="0"/>
              <a:pPr>
                <a:defRPr/>
              </a:pPr>
              <a:t>25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44450"/>
            <a:ext cx="7210425" cy="4953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400" b="1" smtClean="0">
                <a:solidFill>
                  <a:srgbClr val="FF6600"/>
                </a:solidFill>
                <a:cs typeface="Traditional Arabic" pitchFamily="2" charset="-78"/>
              </a:rPr>
              <a:t>مثال آخر لرباط قطبي</a:t>
            </a:r>
            <a:endParaRPr lang="en-US" sz="2400" b="1" smtClean="0">
              <a:solidFill>
                <a:srgbClr val="FF6600"/>
              </a:solidFill>
              <a:cs typeface="Traditional Arabic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549275"/>
            <a:ext cx="8061325" cy="2735263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smtClean="0">
                <a:cs typeface="Traditional Arabic" pitchFamily="2" charset="-78"/>
              </a:rPr>
              <a:t>لذرّة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cs typeface="Traditional Arabic" pitchFamily="2" charset="-78"/>
              </a:rPr>
              <a:t> 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ar-SA" sz="2400" dirty="0" err="1" smtClean="0">
                <a:cs typeface="Traditional Arabic" pitchFamily="2" charset="-78"/>
              </a:rPr>
              <a:t>سالبية</a:t>
            </a:r>
            <a:r>
              <a:rPr lang="ar-SA" sz="2400" dirty="0" smtClean="0">
                <a:cs typeface="Traditional Arabic" pitchFamily="2" charset="-78"/>
              </a:rPr>
              <a:t> كهربائية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he-IL" sz="1800" dirty="0" smtClean="0">
                <a:cs typeface="Times New Roman" pitchFamily="18" charset="0"/>
              </a:rPr>
              <a:t>4</a:t>
            </a:r>
            <a:r>
              <a:rPr lang="ar-SA" sz="2400" dirty="0" smtClean="0">
                <a:cs typeface="Traditional Arabic" pitchFamily="2" charset="-78"/>
              </a:rPr>
              <a:t>،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ar-SA" sz="2400" dirty="0" smtClean="0">
                <a:cs typeface="Traditional Arabic" pitchFamily="2" charset="-78"/>
              </a:rPr>
              <a:t>لذرّة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cs typeface="Traditional Arabic" pitchFamily="2" charset="-78"/>
              </a:rPr>
              <a:t> 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ar-SA" sz="2400" dirty="0" err="1" smtClean="0">
                <a:cs typeface="Traditional Arabic" pitchFamily="2" charset="-78"/>
              </a:rPr>
              <a:t>سالبية</a:t>
            </a:r>
            <a:r>
              <a:rPr lang="ar-SA" sz="2400" dirty="0" smtClean="0">
                <a:cs typeface="Traditional Arabic" pitchFamily="2" charset="-78"/>
              </a:rPr>
              <a:t> كهربائية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he-IL" sz="1800" dirty="0" smtClean="0">
                <a:cs typeface="Times New Roman" pitchFamily="18" charset="0"/>
              </a:rPr>
              <a:t>2.1</a:t>
            </a:r>
            <a:r>
              <a:rPr lang="ar-SA" sz="2400" dirty="0" smtClean="0">
                <a:cs typeface="Traditional Arabic" pitchFamily="2" charset="-78"/>
              </a:rPr>
              <a:t>،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ar-SA" sz="2400" dirty="0" smtClean="0">
                <a:cs typeface="Traditional Arabic" pitchFamily="2" charset="-78"/>
              </a:rPr>
              <a:t>الفرق بين العددين هو</a:t>
            </a:r>
            <a:r>
              <a:rPr lang="he-IL" sz="2400" dirty="0" smtClean="0">
                <a:cs typeface="Traditional Arabic" pitchFamily="2" charset="-78"/>
              </a:rPr>
              <a:t>:  </a:t>
            </a:r>
            <a:r>
              <a:rPr lang="en-US" sz="2400" dirty="0" smtClean="0">
                <a:cs typeface="Traditional Arabic" pitchFamily="2" charset="-78"/>
              </a:rPr>
              <a:t/>
            </a:r>
            <a:br>
              <a:rPr lang="en-US" sz="2400" dirty="0" smtClean="0">
                <a:cs typeface="Traditional Arabic" pitchFamily="2" charset="-78"/>
              </a:rPr>
            </a:b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4-2.1 = 1.9</a:t>
            </a:r>
            <a:endParaRPr lang="he-I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smtClean="0">
                <a:cs typeface="Traditional Arabic" pitchFamily="2" charset="-78"/>
              </a:rPr>
              <a:t>يعتبر هذا الفرق فرقًا كبيرًا في </a:t>
            </a:r>
            <a:r>
              <a:rPr lang="ar-SA" sz="2400" dirty="0" err="1" smtClean="0">
                <a:cs typeface="Traditional Arabic" pitchFamily="2" charset="-78"/>
              </a:rPr>
              <a:t>السالبية</a:t>
            </a:r>
            <a:r>
              <a:rPr lang="ar-SA" sz="2400" dirty="0" smtClean="0">
                <a:cs typeface="Traditional Arabic" pitchFamily="2" charset="-78"/>
              </a:rPr>
              <a:t> الكهربائية.</a:t>
            </a:r>
            <a:r>
              <a:rPr lang="he-IL" sz="2400" dirty="0" smtClean="0">
                <a:cs typeface="Traditional Arabic" pitchFamily="2" charset="-78"/>
              </a:rPr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err="1" smtClean="0">
                <a:cs typeface="Traditional Arabic" pitchFamily="2" charset="-78"/>
              </a:rPr>
              <a:t>الفلور</a:t>
            </a:r>
            <a:r>
              <a:rPr lang="ar-SA" sz="2400" dirty="0" smtClean="0">
                <a:cs typeface="Traditional Arabic" pitchFamily="2" charset="-78"/>
              </a:rPr>
              <a:t> يجذب إليه إلكترونات الرباط بمدى أقوى. لذلك تكون إلكترونات الرباط أقرب إليه ممّا للهيدروجين.</a:t>
            </a:r>
            <a:endParaRPr lang="he-IL" sz="2400" dirty="0" smtClean="0">
              <a:cs typeface="Traditional Arabic" pitchFamily="2" charset="-78"/>
            </a:endParaRPr>
          </a:p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smtClean="0">
                <a:cs typeface="Traditional Arabic" pitchFamily="2" charset="-78"/>
              </a:rPr>
              <a:t>يتكوّن قطب سالب على ذرّة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ar-SA" sz="2400" dirty="0" smtClean="0">
                <a:cs typeface="Traditional Arabic" pitchFamily="2" charset="-78"/>
              </a:rPr>
              <a:t>وقطب موجب على ذرّة</a:t>
            </a:r>
            <a:r>
              <a:rPr lang="he-IL" sz="2400" dirty="0" smtClean="0">
                <a:cs typeface="Traditional Arabic" pitchFamily="2" charset="-78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e-IL" sz="2400" dirty="0" smtClean="0">
                <a:cs typeface="Traditional Arabic" pitchFamily="2" charset="-78"/>
              </a:rPr>
              <a:t>.</a:t>
            </a:r>
            <a:endParaRPr lang="en-US" sz="2400" dirty="0" smtClean="0">
              <a:cs typeface="Traditional Arabic" pitchFamily="2" charset="-78"/>
            </a:endParaRPr>
          </a:p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smtClean="0">
                <a:cs typeface="Traditional Arabic" pitchFamily="2" charset="-78"/>
              </a:rPr>
              <a:t>كثافة الإلكترونات في المدار الرابط أعلى في منطقة </a:t>
            </a:r>
            <a:r>
              <a:rPr lang="ar-SA" sz="2400" dirty="0" err="1" smtClean="0">
                <a:cs typeface="Traditional Arabic" pitchFamily="2" charset="-78"/>
              </a:rPr>
              <a:t>الفلور</a:t>
            </a:r>
            <a:r>
              <a:rPr lang="ar-SA" sz="2400" dirty="0" smtClean="0">
                <a:cs typeface="Traditional Arabic" pitchFamily="2" charset="-78"/>
              </a:rPr>
              <a:t>.</a:t>
            </a:r>
            <a:r>
              <a:rPr lang="he-IL" sz="2400" dirty="0" smtClean="0">
                <a:cs typeface="Traditional Arabic" pitchFamily="2" charset="-78"/>
              </a:rPr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Blip>
                <a:blip r:embed="rId2"/>
              </a:buBlip>
            </a:pPr>
            <a:r>
              <a:rPr lang="ar-SA" sz="2400" dirty="0" smtClean="0">
                <a:cs typeface="Traditional Arabic" pitchFamily="2" charset="-78"/>
              </a:rPr>
              <a:t>الهيدروجين ”</a:t>
            </a:r>
            <a:r>
              <a:rPr lang="ar-LB" sz="2400" dirty="0" smtClean="0">
                <a:solidFill>
                  <a:srgbClr val="00B050"/>
                </a:solidFill>
                <a:cs typeface="Traditional Arabic" pitchFamily="2" charset="-78"/>
              </a:rPr>
              <a:t>عارٍ</a:t>
            </a:r>
            <a:r>
              <a:rPr lang="ar-SA" sz="2400" dirty="0" smtClean="0">
                <a:cs typeface="Traditional Arabic" pitchFamily="2" charset="-78"/>
              </a:rPr>
              <a:t>“ تقريبًا من الإلكترونات، لأنّ الفرق في السالبية الكهربائية كبير نسبيًا. </a:t>
            </a:r>
            <a:endParaRPr lang="en-US" sz="2400" dirty="0" smtClean="0">
              <a:cs typeface="Traditional Arabic" pitchFamily="2" charset="-78"/>
            </a:endParaRPr>
          </a:p>
        </p:txBody>
      </p:sp>
      <p:grpSp>
        <p:nvGrpSpPr>
          <p:cNvPr id="7172" name="קבוצה 31"/>
          <p:cNvGrpSpPr>
            <a:grpSpLocks/>
          </p:cNvGrpSpPr>
          <p:nvPr/>
        </p:nvGrpSpPr>
        <p:grpSpPr bwMode="auto">
          <a:xfrm>
            <a:off x="2843213" y="3357563"/>
            <a:ext cx="3241675" cy="3167062"/>
            <a:chOff x="500034" y="2984372"/>
            <a:chExt cx="3816424" cy="3873652"/>
          </a:xfrm>
        </p:grpSpPr>
        <p:grpSp>
          <p:nvGrpSpPr>
            <p:cNvPr id="7174" name="קבוצה 29"/>
            <p:cNvGrpSpPr>
              <a:grpSpLocks/>
            </p:cNvGrpSpPr>
            <p:nvPr/>
          </p:nvGrpSpPr>
          <p:grpSpPr bwMode="auto">
            <a:xfrm>
              <a:off x="1436138" y="5519472"/>
              <a:ext cx="1735907" cy="1338552"/>
              <a:chOff x="387821" y="3026552"/>
              <a:chExt cx="1735907" cy="1338552"/>
            </a:xfrm>
          </p:grpSpPr>
          <p:sp>
            <p:nvSpPr>
              <p:cNvPr id="7198" name="Text Box 5"/>
              <p:cNvSpPr txBox="1">
                <a:spLocks noChangeArrowheads="1"/>
              </p:cNvSpPr>
              <p:nvPr/>
            </p:nvSpPr>
            <p:spPr bwMode="auto">
              <a:xfrm>
                <a:off x="387821" y="3380331"/>
                <a:ext cx="555490" cy="984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en-US" sz="4800"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  <p:sp>
            <p:nvSpPr>
              <p:cNvPr id="7199" name="Text Box 6"/>
              <p:cNvSpPr txBox="1">
                <a:spLocks noChangeArrowheads="1"/>
              </p:cNvSpPr>
              <p:nvPr/>
            </p:nvSpPr>
            <p:spPr bwMode="auto">
              <a:xfrm>
                <a:off x="1290493" y="3380331"/>
                <a:ext cx="833235" cy="984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en-US" sz="4800">
                    <a:latin typeface="Arial" pitchFamily="34" charset="0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7200" name="Oval 7"/>
              <p:cNvSpPr>
                <a:spLocks noChangeArrowheads="1"/>
              </p:cNvSpPr>
              <p:nvPr/>
            </p:nvSpPr>
            <p:spPr bwMode="auto">
              <a:xfrm>
                <a:off x="1290493" y="3926794"/>
                <a:ext cx="69436" cy="9107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01" name="Oval 8"/>
              <p:cNvSpPr>
                <a:spLocks noChangeArrowheads="1"/>
              </p:cNvSpPr>
              <p:nvPr/>
            </p:nvSpPr>
            <p:spPr bwMode="auto">
              <a:xfrm>
                <a:off x="1290493" y="3653562"/>
                <a:ext cx="69436" cy="91077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02" name="Line 9"/>
              <p:cNvSpPr>
                <a:spLocks noChangeShapeType="1"/>
              </p:cNvSpPr>
              <p:nvPr/>
            </p:nvSpPr>
            <p:spPr bwMode="auto">
              <a:xfrm>
                <a:off x="457257" y="3471408"/>
                <a:ext cx="138872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7203" name="Text Box 10"/>
              <p:cNvSpPr txBox="1">
                <a:spLocks noChangeArrowheads="1"/>
              </p:cNvSpPr>
              <p:nvPr/>
            </p:nvSpPr>
            <p:spPr bwMode="auto">
              <a:xfrm>
                <a:off x="416110" y="3026552"/>
                <a:ext cx="5554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en-US" b="1">
                    <a:latin typeface="Symbol" pitchFamily="18" charset="2"/>
                    <a:cs typeface="Arial" pitchFamily="34" charset="0"/>
                  </a:rPr>
                  <a:t>d+</a:t>
                </a:r>
              </a:p>
            </p:txBody>
          </p:sp>
          <p:sp>
            <p:nvSpPr>
              <p:cNvPr id="7204" name="Text Box 11"/>
              <p:cNvSpPr txBox="1">
                <a:spLocks noChangeArrowheads="1"/>
              </p:cNvSpPr>
              <p:nvPr/>
            </p:nvSpPr>
            <p:spPr bwMode="auto">
              <a:xfrm>
                <a:off x="1403648" y="3026552"/>
                <a:ext cx="5554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en-US" b="1">
                    <a:latin typeface="Symbol" pitchFamily="18" charset="2"/>
                    <a:cs typeface="Arial" pitchFamily="34" charset="0"/>
                  </a:rPr>
                  <a:t>d-</a:t>
                </a:r>
              </a:p>
            </p:txBody>
          </p:sp>
        </p:grpSp>
        <p:sp>
          <p:nvSpPr>
            <p:cNvPr id="15" name="אליפסה 14"/>
            <p:cNvSpPr/>
            <p:nvPr/>
          </p:nvSpPr>
          <p:spPr>
            <a:xfrm>
              <a:off x="3020314" y="2984372"/>
              <a:ext cx="1296144" cy="1224136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  <a:alpha val="48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4000" b="1" dirty="0"/>
                <a:t>F</a:t>
              </a:r>
              <a:endParaRPr lang="he-IL" sz="4000" b="1" dirty="0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500034" y="3272404"/>
              <a:ext cx="792088" cy="7200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3200" b="1" dirty="0"/>
                <a:t>H</a:t>
              </a:r>
              <a:endParaRPr lang="he-IL" sz="3200" b="1" dirty="0"/>
            </a:p>
          </p:txBody>
        </p:sp>
        <p:sp>
          <p:nvSpPr>
            <p:cNvPr id="17" name="חץ ימינה 16"/>
            <p:cNvSpPr/>
            <p:nvPr/>
          </p:nvSpPr>
          <p:spPr>
            <a:xfrm>
              <a:off x="2156218" y="3416420"/>
              <a:ext cx="792088" cy="504056"/>
            </a:xfrm>
            <a:prstGeom prst="rightArrow">
              <a:avLst/>
            </a:prstGeom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  <a:alpha val="48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1200" b="1" dirty="0"/>
                <a:t>4.0</a:t>
              </a:r>
              <a:endParaRPr lang="he-IL" sz="1200" b="1" dirty="0"/>
            </a:p>
          </p:txBody>
        </p:sp>
        <p:sp>
          <p:nvSpPr>
            <p:cNvPr id="18" name="אליפסה 17"/>
            <p:cNvSpPr/>
            <p:nvPr/>
          </p:nvSpPr>
          <p:spPr>
            <a:xfrm>
              <a:off x="1941004" y="3489209"/>
              <a:ext cx="143911" cy="1436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19" name="אליפסה 18"/>
            <p:cNvSpPr/>
            <p:nvPr/>
          </p:nvSpPr>
          <p:spPr>
            <a:xfrm>
              <a:off x="1941004" y="3704735"/>
              <a:ext cx="143911" cy="1436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20" name="חץ שמאלה 19"/>
            <p:cNvSpPr/>
            <p:nvPr/>
          </p:nvSpPr>
          <p:spPr>
            <a:xfrm>
              <a:off x="1364130" y="3488428"/>
              <a:ext cx="504056" cy="360040"/>
            </a:xfrm>
            <a:prstGeom prst="lef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1050" b="1" dirty="0">
                  <a:solidFill>
                    <a:schemeClr val="tx1"/>
                  </a:solidFill>
                </a:rPr>
                <a:t>2.1</a:t>
              </a:r>
              <a:endParaRPr lang="he-IL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אליפסה 22"/>
            <p:cNvSpPr/>
            <p:nvPr/>
          </p:nvSpPr>
          <p:spPr>
            <a:xfrm>
              <a:off x="1292122" y="4568548"/>
              <a:ext cx="792088" cy="7200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3200" b="1" dirty="0"/>
                <a:t>H</a:t>
              </a:r>
              <a:endParaRPr lang="he-IL" sz="3200" b="1" dirty="0"/>
            </a:p>
          </p:txBody>
        </p:sp>
        <p:sp>
          <p:nvSpPr>
            <p:cNvPr id="24" name="אליפסה 23"/>
            <p:cNvSpPr/>
            <p:nvPr/>
          </p:nvSpPr>
          <p:spPr>
            <a:xfrm>
              <a:off x="1868186" y="4352524"/>
              <a:ext cx="1296144" cy="1224136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  <a:alpha val="48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sz="4000" b="1" dirty="0"/>
                <a:t>F</a:t>
              </a:r>
              <a:endParaRPr lang="he-IL" sz="4000" b="1" dirty="0"/>
            </a:p>
          </p:txBody>
        </p:sp>
        <p:sp>
          <p:nvSpPr>
            <p:cNvPr id="27" name="חץ ימינה 26"/>
            <p:cNvSpPr/>
            <p:nvPr/>
          </p:nvSpPr>
          <p:spPr>
            <a:xfrm>
              <a:off x="1868115" y="4784309"/>
              <a:ext cx="504620" cy="21552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7196" name="Text Box 11"/>
            <p:cNvSpPr txBox="1">
              <a:spLocks noChangeArrowheads="1"/>
            </p:cNvSpPr>
            <p:nvPr/>
          </p:nvSpPr>
          <p:spPr bwMode="auto">
            <a:xfrm>
              <a:off x="2320808" y="4064492"/>
              <a:ext cx="5554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b="1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7197" name="Text Box 10"/>
            <p:cNvSpPr txBox="1">
              <a:spLocks noChangeArrowheads="1"/>
            </p:cNvSpPr>
            <p:nvPr/>
          </p:nvSpPr>
          <p:spPr bwMode="auto">
            <a:xfrm>
              <a:off x="1456712" y="4238108"/>
              <a:ext cx="5554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1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</p:grpSp>
      <p:sp>
        <p:nvSpPr>
          <p:cNvPr id="26" name="מציין מיקום של מספר שקופית 25"/>
          <p:cNvSpPr>
            <a:spLocks noGrp="1"/>
          </p:cNvSpPr>
          <p:nvPr>
            <p:ph type="sldNum" sz="quarter" idx="12"/>
          </p:nvPr>
        </p:nvSpPr>
        <p:spPr>
          <a:xfrm>
            <a:off x="457200" y="6564313"/>
            <a:ext cx="2133600" cy="365125"/>
          </a:xfrm>
        </p:spPr>
        <p:txBody>
          <a:bodyPr/>
          <a:lstStyle/>
          <a:p>
            <a:pPr>
              <a:defRPr/>
            </a:pPr>
            <a:fld id="{FC7FF091-5720-4206-8482-3D70E5D136BC}" type="slidenum">
              <a:rPr lang="he-IL"/>
              <a:pPr>
                <a:defRPr/>
              </a:pPr>
              <a:t>3</a:t>
            </a:fld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4"/>
          <p:cNvSpPr txBox="1">
            <a:spLocks noChangeArrowheads="1"/>
          </p:cNvSpPr>
          <p:nvPr/>
        </p:nvSpPr>
        <p:spPr bwMode="auto">
          <a:xfrm>
            <a:off x="468313" y="549275"/>
            <a:ext cx="79914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السؤال </a:t>
            </a:r>
            <a:r>
              <a:rPr lang="he-IL" sz="24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1: 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أ. </a:t>
            </a: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درّجوا الأربطة التالية حسب القطبية التصاعدية للأربطة (استعملوا جدول السالبية الكهربائية الموجود في كتاب المعطيات الذي بحوزتكم): </a:t>
            </a:r>
            <a:r>
              <a:rPr lang="he-IL" sz="20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/>
            </a:r>
            <a:br>
              <a:rPr lang="he-IL" sz="20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</a:br>
            <a:r>
              <a:rPr lang="he-IL" sz="24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en-US" sz="24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H-H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F-I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en-US" dirty="0" err="1">
                <a:solidFill>
                  <a:srgbClr val="1D4C72"/>
                </a:solidFill>
              </a:rPr>
              <a:t>Cl</a:t>
            </a:r>
            <a:r>
              <a:rPr lang="en-US" dirty="0">
                <a:solidFill>
                  <a:srgbClr val="1D4C72"/>
                </a:solidFill>
              </a:rPr>
              <a:t>-Br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C-H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en-US" dirty="0">
                <a:solidFill>
                  <a:srgbClr val="1D4C72"/>
                </a:solidFill>
              </a:rPr>
              <a:t>C-O</a:t>
            </a:r>
            <a:endParaRPr lang="he-IL" dirty="0">
              <a:solidFill>
                <a:srgbClr val="1D4C72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ب. حدّدوا أيّة ذرّة تحمل شحنة جزئية موجبة وأيّة ذرّة تحمل شحنة جزئية سالبة. </a:t>
            </a:r>
            <a:endParaRPr lang="en-US" sz="2000" dirty="0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8" y="44450"/>
            <a:ext cx="8143875" cy="45720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>
                <a:solidFill>
                  <a:srgbClr val="FF6600"/>
                </a:solidFill>
                <a:latin typeface="Calibri" pitchFamily="34" charset="0"/>
                <a:cs typeface="Traditional Arabic" pitchFamily="18" charset="-78"/>
              </a:rPr>
              <a:t>قطبية الأربطة</a:t>
            </a:r>
            <a:r>
              <a:rPr lang="he-IL" sz="2000" b="1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57200" y="6564313"/>
            <a:ext cx="2133600" cy="365125"/>
          </a:xfrm>
        </p:spPr>
        <p:txBody>
          <a:bodyPr/>
          <a:lstStyle/>
          <a:p>
            <a:pPr>
              <a:defRPr/>
            </a:pPr>
            <a:fld id="{11E659D6-CF8B-4A67-83BF-FEA576FF20A0}" type="slidenum">
              <a:rPr lang="he-IL"/>
              <a:pPr>
                <a:defRPr/>
              </a:pPr>
              <a:t>4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850" y="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000" b="1">
                <a:solidFill>
                  <a:srgbClr val="FF6600"/>
                </a:solidFill>
                <a:latin typeface="Calibri" pitchFamily="34" charset="0"/>
                <a:cs typeface="Traditional Arabic" pitchFamily="18" charset="-78"/>
              </a:rPr>
              <a:t>قطبية الأربطة</a:t>
            </a:r>
            <a:endParaRPr lang="he-IL" sz="2000" b="1">
              <a:solidFill>
                <a:srgbClr val="FF6600"/>
              </a:solidFill>
              <a:latin typeface="Calibri" pitchFamily="34" charset="0"/>
              <a:cs typeface="Traditional Arabic" pitchFamily="18" charset="-78"/>
            </a:endParaRPr>
          </a:p>
        </p:txBody>
      </p:sp>
      <p:cxnSp>
        <p:nvCxnSpPr>
          <p:cNvPr id="24" name="מחבר חץ ישר 23"/>
          <p:cNvCxnSpPr/>
          <p:nvPr/>
        </p:nvCxnSpPr>
        <p:spPr>
          <a:xfrm>
            <a:off x="1331913" y="7750175"/>
            <a:ext cx="72009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1" name="קבוצה 44"/>
          <p:cNvGrpSpPr>
            <a:grpSpLocks/>
          </p:cNvGrpSpPr>
          <p:nvPr/>
        </p:nvGrpSpPr>
        <p:grpSpPr bwMode="auto">
          <a:xfrm>
            <a:off x="395288" y="2636838"/>
            <a:ext cx="8196262" cy="3770312"/>
            <a:chOff x="323528" y="2780928"/>
            <a:chExt cx="8196684" cy="3769496"/>
          </a:xfrm>
        </p:grpSpPr>
        <p:sp>
          <p:nvSpPr>
            <p:cNvPr id="13" name="Rectangle 12"/>
            <p:cNvSpPr/>
            <p:nvPr/>
          </p:nvSpPr>
          <p:spPr>
            <a:xfrm>
              <a:off x="323528" y="2780928"/>
              <a:ext cx="8155407" cy="3769496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ar-SA" sz="2000" b="1">
                  <a:solidFill>
                    <a:srgbClr val="1D4C72"/>
                  </a:solidFill>
                  <a:cs typeface="Traditional Arabic" pitchFamily="18" charset="-78"/>
                </a:rPr>
                <a:t>الإجابة</a:t>
              </a:r>
              <a:r>
                <a:rPr lang="he-IL" sz="2000" b="1">
                  <a:solidFill>
                    <a:srgbClr val="1D4C72"/>
                  </a:solidFill>
                  <a:cs typeface="Traditional Arabic" pitchFamily="18" charset="-78"/>
                </a:rPr>
                <a:t>:</a:t>
              </a:r>
            </a:p>
            <a:p>
              <a:pPr>
                <a:defRPr/>
              </a:pPr>
              <a:endParaRPr lang="he-IL" sz="2000" b="1">
                <a:solidFill>
                  <a:srgbClr val="1D4C72"/>
                </a:solidFill>
                <a:cs typeface="Traditional Arabic" pitchFamily="18" charset="-78"/>
              </a:endParaRPr>
            </a:p>
            <a:p>
              <a:pPr>
                <a:defRPr/>
              </a:pPr>
              <a:endParaRPr lang="he-IL" b="1">
                <a:solidFill>
                  <a:srgbClr val="1D4C72"/>
                </a:solidFill>
              </a:endParaRPr>
            </a:p>
            <a:p>
              <a:pPr>
                <a:defRPr/>
              </a:pPr>
              <a:endParaRPr lang="he-IL" b="1">
                <a:solidFill>
                  <a:srgbClr val="1D4C72"/>
                </a:solidFill>
              </a:endParaRPr>
            </a:p>
            <a:p>
              <a:pPr>
                <a:defRPr/>
              </a:pPr>
              <a:endParaRPr lang="he-IL" b="1">
                <a:solidFill>
                  <a:srgbClr val="1D4C72"/>
                </a:solidFill>
              </a:endParaRPr>
            </a:p>
          </p:txBody>
        </p:sp>
        <p:sp>
          <p:nvSpPr>
            <p:cNvPr id="9226" name="Text Box 14"/>
            <p:cNvSpPr txBox="1">
              <a:spLocks noChangeArrowheads="1"/>
            </p:cNvSpPr>
            <p:nvPr/>
          </p:nvSpPr>
          <p:spPr bwMode="auto">
            <a:xfrm>
              <a:off x="828379" y="3141212"/>
              <a:ext cx="7560064" cy="366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H-H         ,             F-I  ,               Cl-Br    ,            C-H       ,               C-O</a:t>
              </a:r>
            </a:p>
          </p:txBody>
        </p:sp>
        <p:sp>
          <p:nvSpPr>
            <p:cNvPr id="9227" name="TextBox 8"/>
            <p:cNvSpPr txBox="1">
              <a:spLocks noChangeArrowheads="1"/>
            </p:cNvSpPr>
            <p:nvPr/>
          </p:nvSpPr>
          <p:spPr bwMode="auto">
            <a:xfrm>
              <a:off x="610880" y="4052240"/>
              <a:ext cx="1446287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2.1-2.1=0</a:t>
              </a:r>
              <a:endParaRPr lang="he-IL"/>
            </a:p>
          </p:txBody>
        </p:sp>
        <p:sp>
          <p:nvSpPr>
            <p:cNvPr id="9228" name="TextBox 9"/>
            <p:cNvSpPr txBox="1">
              <a:spLocks noChangeArrowheads="1"/>
            </p:cNvSpPr>
            <p:nvPr/>
          </p:nvSpPr>
          <p:spPr bwMode="auto">
            <a:xfrm>
              <a:off x="2195287" y="4052240"/>
              <a:ext cx="1446287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4-2.5=1.5</a:t>
              </a:r>
              <a:endParaRPr lang="he-IL"/>
            </a:p>
          </p:txBody>
        </p:sp>
        <p:sp>
          <p:nvSpPr>
            <p:cNvPr id="9229" name="TextBox 10"/>
            <p:cNvSpPr txBox="1">
              <a:spLocks noChangeArrowheads="1"/>
            </p:cNvSpPr>
            <p:nvPr/>
          </p:nvSpPr>
          <p:spPr bwMode="auto">
            <a:xfrm>
              <a:off x="3851134" y="4052240"/>
              <a:ext cx="1368496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3-2.8=0.2</a:t>
              </a:r>
              <a:endParaRPr lang="he-IL"/>
            </a:p>
          </p:txBody>
        </p:sp>
        <p:sp>
          <p:nvSpPr>
            <p:cNvPr id="9230" name="TextBox 13"/>
            <p:cNvSpPr txBox="1">
              <a:spLocks noChangeArrowheads="1"/>
            </p:cNvSpPr>
            <p:nvPr/>
          </p:nvSpPr>
          <p:spPr bwMode="auto">
            <a:xfrm>
              <a:off x="5219630" y="4052240"/>
              <a:ext cx="1598694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2.5-2.1=0.4</a:t>
              </a:r>
              <a:endParaRPr lang="he-IL"/>
            </a:p>
          </p:txBody>
        </p:sp>
        <p:sp>
          <p:nvSpPr>
            <p:cNvPr id="9231" name="TextBox 14"/>
            <p:cNvSpPr txBox="1">
              <a:spLocks noChangeArrowheads="1"/>
            </p:cNvSpPr>
            <p:nvPr/>
          </p:nvSpPr>
          <p:spPr bwMode="auto">
            <a:xfrm>
              <a:off x="7019947" y="4052240"/>
              <a:ext cx="1293879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3.5-2.5=1</a:t>
              </a:r>
              <a:endParaRPr lang="he-IL"/>
            </a:p>
          </p:txBody>
        </p:sp>
        <p:sp>
          <p:nvSpPr>
            <p:cNvPr id="9232" name="מלבן 15"/>
            <p:cNvSpPr>
              <a:spLocks noChangeArrowheads="1"/>
            </p:cNvSpPr>
            <p:nvPr/>
          </p:nvSpPr>
          <p:spPr bwMode="auto">
            <a:xfrm>
              <a:off x="394969" y="5131506"/>
              <a:ext cx="7837891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 ,             F-I </a:t>
              </a:r>
              <a:r>
                <a:rPr lang="he-IL"/>
                <a:t> </a:t>
              </a:r>
              <a:r>
                <a:rPr lang="en-US"/>
                <a:t>H-H              ,         Cl-Br           ,          C-H                ,    C-O</a:t>
              </a:r>
              <a:endParaRPr lang="he-IL"/>
            </a:p>
          </p:txBody>
        </p:sp>
        <p:sp>
          <p:nvSpPr>
            <p:cNvPr id="9233" name="TextBox 21"/>
            <p:cNvSpPr txBox="1">
              <a:spLocks noChangeArrowheads="1"/>
            </p:cNvSpPr>
            <p:nvPr/>
          </p:nvSpPr>
          <p:spPr bwMode="auto">
            <a:xfrm>
              <a:off x="1157008" y="3563396"/>
              <a:ext cx="7302876" cy="396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 sz="2000" b="1">
                  <a:latin typeface="Arial" pitchFamily="34" charset="0"/>
                  <a:cs typeface="Traditional Arabic" pitchFamily="2" charset="-78"/>
                </a:rPr>
                <a:t>أ. </a:t>
              </a:r>
              <a:r>
                <a:rPr lang="en-US"/>
                <a:t>I</a:t>
              </a:r>
              <a:r>
                <a:rPr lang="he-IL" sz="2000">
                  <a:latin typeface="Arial" pitchFamily="34" charset="0"/>
                  <a:cs typeface="Traditional Arabic" pitchFamily="2" charset="-78"/>
                </a:rPr>
                <a:t>. </a:t>
              </a:r>
              <a:r>
                <a:rPr lang="ar-SA" sz="2000">
                  <a:latin typeface="Arial" pitchFamily="34" charset="0"/>
                  <a:cs typeface="Traditional Arabic" pitchFamily="2" charset="-78"/>
                </a:rPr>
                <a:t>نحسب الفروق في السالبية الكهربائية:</a:t>
              </a:r>
              <a:endParaRPr lang="he-IL" sz="2000">
                <a:latin typeface="Arial" pitchFamily="34" charset="0"/>
                <a:cs typeface="Traditional Arabic" pitchFamily="2" charset="-78"/>
              </a:endParaRPr>
            </a:p>
          </p:txBody>
        </p:sp>
        <p:sp>
          <p:nvSpPr>
            <p:cNvPr id="9234" name="TextBox 22"/>
            <p:cNvSpPr txBox="1">
              <a:spLocks noChangeArrowheads="1"/>
            </p:cNvSpPr>
            <p:nvPr/>
          </p:nvSpPr>
          <p:spPr bwMode="auto">
            <a:xfrm>
              <a:off x="323528" y="4555369"/>
              <a:ext cx="8196684" cy="396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e-IL" sz="2000" dirty="0">
                  <a:latin typeface="Arial" pitchFamily="34" charset="0"/>
                  <a:cs typeface="Traditional Arabic" pitchFamily="2" charset="-78"/>
                </a:rPr>
                <a:t>    </a:t>
              </a:r>
              <a:r>
                <a:rPr lang="en-US" dirty="0"/>
                <a:t>II</a:t>
              </a:r>
              <a:r>
                <a:rPr lang="he-IL" sz="2000" dirty="0">
                  <a:latin typeface="Arial" pitchFamily="34" charset="0"/>
                  <a:cs typeface="Traditional Arabic" pitchFamily="2" charset="-78"/>
                </a:rPr>
                <a:t>. </a:t>
              </a:r>
              <a:r>
                <a:rPr lang="ar-SA" sz="2000" dirty="0">
                  <a:latin typeface="Arial" pitchFamily="34" charset="0"/>
                  <a:cs typeface="Traditional Arabic" pitchFamily="2" charset="-78"/>
                </a:rPr>
                <a:t>نرتّب حسب فروق تصاعدية. كلّما </a:t>
              </a:r>
              <a:r>
                <a:rPr lang="ar-SA" sz="2000" dirty="0" smtClean="0">
                  <a:latin typeface="Arial" pitchFamily="34" charset="0"/>
                  <a:cs typeface="Traditional Arabic" pitchFamily="2" charset="-78"/>
                </a:rPr>
                <a:t>ازداد الفرق </a:t>
              </a:r>
              <a:r>
                <a:rPr lang="ar-SA" sz="2000" dirty="0">
                  <a:latin typeface="Arial" pitchFamily="34" charset="0"/>
                  <a:cs typeface="Traditional Arabic" pitchFamily="2" charset="-78"/>
                </a:rPr>
                <a:t>في </a:t>
              </a:r>
              <a:r>
                <a:rPr lang="ar-SA" sz="2000" dirty="0" err="1">
                  <a:latin typeface="Arial" pitchFamily="34" charset="0"/>
                  <a:cs typeface="Traditional Arabic" pitchFamily="2" charset="-78"/>
                </a:rPr>
                <a:t>السالبية</a:t>
              </a:r>
              <a:r>
                <a:rPr lang="ar-SA" sz="2000" dirty="0">
                  <a:latin typeface="Arial" pitchFamily="34" charset="0"/>
                  <a:cs typeface="Traditional Arabic" pitchFamily="2" charset="-78"/>
                </a:rPr>
                <a:t> </a:t>
              </a:r>
              <a:r>
                <a:rPr lang="ar-SA" sz="2000" dirty="0" smtClean="0">
                  <a:latin typeface="Arial" pitchFamily="34" charset="0"/>
                  <a:cs typeface="Traditional Arabic" pitchFamily="2" charset="-78"/>
                </a:rPr>
                <a:t>الكهربائية، كلما كبرت قطبية الرباط:</a:t>
              </a:r>
              <a:endParaRPr lang="he-IL" sz="2000" dirty="0">
                <a:latin typeface="Arial" pitchFamily="34" charset="0"/>
                <a:cs typeface="Traditional Arabic" pitchFamily="2" charset="-78"/>
              </a:endParaRPr>
            </a:p>
          </p:txBody>
        </p:sp>
        <p:sp>
          <p:nvSpPr>
            <p:cNvPr id="9235" name="TextBox 25"/>
            <p:cNvSpPr txBox="1">
              <a:spLocks noChangeArrowheads="1"/>
            </p:cNvSpPr>
            <p:nvPr/>
          </p:nvSpPr>
          <p:spPr bwMode="auto">
            <a:xfrm>
              <a:off x="826791" y="5636222"/>
              <a:ext cx="381020" cy="36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>
                  <a:latin typeface="Arial" pitchFamily="34" charset="0"/>
                  <a:cs typeface="Arial" pitchFamily="34" charset="0"/>
                </a:rPr>
                <a:t>0</a:t>
              </a:r>
              <a:endParaRPr lang="he-IL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6" name="TextBox 26"/>
            <p:cNvSpPr txBox="1">
              <a:spLocks noChangeArrowheads="1"/>
            </p:cNvSpPr>
            <p:nvPr/>
          </p:nvSpPr>
          <p:spPr bwMode="auto">
            <a:xfrm>
              <a:off x="2771800" y="5564160"/>
              <a:ext cx="5325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0.2</a:t>
              </a:r>
              <a:endParaRPr lang="he-IL"/>
            </a:p>
          </p:txBody>
        </p:sp>
        <p:sp>
          <p:nvSpPr>
            <p:cNvPr id="9237" name="TextBox 27"/>
            <p:cNvSpPr txBox="1">
              <a:spLocks noChangeArrowheads="1"/>
            </p:cNvSpPr>
            <p:nvPr/>
          </p:nvSpPr>
          <p:spPr bwMode="auto">
            <a:xfrm>
              <a:off x="4572000" y="5564160"/>
              <a:ext cx="5325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0.4</a:t>
              </a:r>
              <a:endParaRPr lang="he-IL"/>
            </a:p>
          </p:txBody>
        </p:sp>
        <p:sp>
          <p:nvSpPr>
            <p:cNvPr id="9238" name="TextBox 28"/>
            <p:cNvSpPr txBox="1">
              <a:spLocks noChangeArrowheads="1"/>
            </p:cNvSpPr>
            <p:nvPr/>
          </p:nvSpPr>
          <p:spPr bwMode="auto">
            <a:xfrm>
              <a:off x="6491761" y="5564160"/>
              <a:ext cx="4565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1</a:t>
              </a:r>
              <a:endParaRPr lang="he-IL"/>
            </a:p>
          </p:txBody>
        </p:sp>
        <p:sp>
          <p:nvSpPr>
            <p:cNvPr id="9239" name="TextBox 29"/>
            <p:cNvSpPr txBox="1">
              <a:spLocks noChangeArrowheads="1"/>
            </p:cNvSpPr>
            <p:nvPr/>
          </p:nvSpPr>
          <p:spPr bwMode="auto">
            <a:xfrm>
              <a:off x="7668344" y="5564160"/>
              <a:ext cx="5325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1.5</a:t>
              </a:r>
              <a:endParaRPr lang="he-IL"/>
            </a:p>
          </p:txBody>
        </p:sp>
        <p:cxnSp>
          <p:nvCxnSpPr>
            <p:cNvPr id="31" name="מחבר חץ ישר 30"/>
            <p:cNvCxnSpPr/>
            <p:nvPr/>
          </p:nvCxnSpPr>
          <p:spPr>
            <a:xfrm>
              <a:off x="610880" y="6221883"/>
              <a:ext cx="7609280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1" name="TextBox 31"/>
            <p:cNvSpPr txBox="1">
              <a:spLocks noChangeArrowheads="1"/>
            </p:cNvSpPr>
            <p:nvPr/>
          </p:nvSpPr>
          <p:spPr bwMode="auto">
            <a:xfrm>
              <a:off x="3719365" y="5864773"/>
              <a:ext cx="2509967" cy="396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ar-LB" sz="2000" dirty="0" smtClean="0">
                  <a:solidFill>
                    <a:srgbClr val="00B050"/>
                  </a:solidFill>
                  <a:latin typeface="Arial" pitchFamily="34" charset="0"/>
                  <a:cs typeface="Traditional Arabic" pitchFamily="2" charset="-78"/>
                </a:rPr>
                <a:t>ارتفاع في</a:t>
              </a:r>
              <a:r>
                <a:rPr lang="ar-SA" sz="2000" dirty="0" smtClean="0">
                  <a:solidFill>
                    <a:srgbClr val="00B050"/>
                  </a:solidFill>
                  <a:latin typeface="Arial" pitchFamily="34" charset="0"/>
                  <a:cs typeface="Traditional Arabic" pitchFamily="2" charset="-78"/>
                </a:rPr>
                <a:t> </a:t>
              </a:r>
              <a:r>
                <a:rPr lang="ar-SA" sz="2000" dirty="0">
                  <a:solidFill>
                    <a:srgbClr val="FF6600"/>
                  </a:solidFill>
                  <a:latin typeface="Arial" pitchFamily="34" charset="0"/>
                  <a:cs typeface="Traditional Arabic" pitchFamily="2" charset="-78"/>
                </a:rPr>
                <a:t>قطبية الرباط</a:t>
              </a:r>
              <a:endParaRPr lang="he-IL" sz="2000" dirty="0">
                <a:solidFill>
                  <a:srgbClr val="FF6600"/>
                </a:solidFill>
                <a:latin typeface="Arial" pitchFamily="34" charset="0"/>
                <a:cs typeface="Traditional Arabic" pitchFamily="2" charset="-78"/>
              </a:endParaRPr>
            </a:p>
          </p:txBody>
        </p:sp>
      </p:grpSp>
      <p:sp>
        <p:nvSpPr>
          <p:cNvPr id="38" name="מציין מיקום של מספר שקופית 37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A8739BC0-0E0E-4215-8999-F6A12E82F141}" type="slidenum">
              <a:rPr lang="he-IL"/>
              <a:pPr>
                <a:defRPr/>
              </a:pPr>
              <a:t>5</a:t>
            </a:fld>
            <a:endParaRPr lang="he-IL" dirty="0"/>
          </a:p>
        </p:txBody>
      </p:sp>
      <p:sp>
        <p:nvSpPr>
          <p:cNvPr id="9223" name="Text Box 14"/>
          <p:cNvSpPr txBox="1">
            <a:spLocks noChangeArrowheads="1"/>
          </p:cNvSpPr>
          <p:nvPr/>
        </p:nvSpPr>
        <p:spPr bwMode="auto">
          <a:xfrm>
            <a:off x="468313" y="571500"/>
            <a:ext cx="799147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السؤال</a:t>
            </a:r>
            <a:r>
              <a:rPr lang="he-IL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1: 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أ. </a:t>
            </a:r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درّجوا الأربطة التالية حسب القطبية التصاعدية للأربطة (استعملوا جدول السالبية الكهربائية الموجود في كتاب المعطيات الذي بحوزتكم): </a:t>
            </a:r>
            <a:r>
              <a:rPr lang="he-IL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/>
            </a:r>
            <a:br>
              <a:rPr lang="he-IL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</a:br>
            <a:r>
              <a:rPr lang="he-IL" sz="24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en-US" sz="24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sz="2000" dirty="0" smtClean="0">
                <a:solidFill>
                  <a:srgbClr val="1D4C72"/>
                </a:solidFill>
              </a:rPr>
              <a:t>H-H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ar-SA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sz="2000" dirty="0" smtClean="0">
                <a:solidFill>
                  <a:srgbClr val="1D4C72"/>
                </a:solidFill>
              </a:rPr>
              <a:t>F-I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en-US" sz="2000" dirty="0" err="1" smtClean="0">
                <a:solidFill>
                  <a:srgbClr val="1D4C72"/>
                </a:solidFill>
              </a:rPr>
              <a:t>Cl</a:t>
            </a:r>
            <a:r>
              <a:rPr lang="en-US" sz="2000" dirty="0" smtClean="0">
                <a:solidFill>
                  <a:srgbClr val="1D4C72"/>
                </a:solidFill>
              </a:rPr>
              <a:t>-Br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ar-SA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sz="2000" dirty="0" smtClean="0">
                <a:solidFill>
                  <a:srgbClr val="1D4C72"/>
                </a:solidFill>
              </a:rPr>
              <a:t>C-H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 </a:t>
            </a:r>
            <a:r>
              <a:rPr lang="en-US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en-US" sz="2000" dirty="0" smtClean="0">
                <a:solidFill>
                  <a:srgbClr val="1D4C72"/>
                </a:solidFill>
              </a:rPr>
              <a:t>C-O</a:t>
            </a:r>
            <a:endParaRPr lang="he-IL" sz="2000" dirty="0">
              <a:solidFill>
                <a:srgbClr val="1D4C72"/>
              </a:solidFill>
            </a:endParaRPr>
          </a:p>
        </p:txBody>
      </p:sp>
      <p:sp>
        <p:nvSpPr>
          <p:cNvPr id="33" name="חץ שמאלה 32"/>
          <p:cNvSpPr/>
          <p:nvPr/>
        </p:nvSpPr>
        <p:spPr>
          <a:xfrm>
            <a:off x="395288" y="6165850"/>
            <a:ext cx="1800225" cy="431800"/>
          </a:xfrm>
          <a:prstGeom prst="leftArrow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r>
              <a:rPr lang="ar-SA" sz="2000">
                <a:solidFill>
                  <a:srgbClr val="1D4C72"/>
                </a:solidFill>
                <a:cs typeface="Traditional Arabic" pitchFamily="18" charset="-78"/>
              </a:rPr>
              <a:t>تكملة الإجابة</a:t>
            </a:r>
            <a:endParaRPr lang="he-IL" sz="2000">
              <a:solidFill>
                <a:srgbClr val="1D4C72"/>
              </a:solidFill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850" y="7143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000" b="1">
                <a:solidFill>
                  <a:srgbClr val="FF6600"/>
                </a:solidFill>
                <a:latin typeface="Calibri" pitchFamily="34" charset="0"/>
                <a:cs typeface="Traditional Arabic" pitchFamily="18" charset="-78"/>
              </a:rPr>
              <a:t>تكملة الإجابة - قطبية الأربطة</a:t>
            </a:r>
            <a:endParaRPr lang="he-IL" sz="2000" b="1">
              <a:solidFill>
                <a:srgbClr val="FF6600"/>
              </a:solidFill>
              <a:latin typeface="Calibri" pitchFamily="34" charset="0"/>
              <a:cs typeface="Traditional Arabic" pitchFamily="18" charset="-78"/>
            </a:endParaRPr>
          </a:p>
        </p:txBody>
      </p:sp>
      <p:cxnSp>
        <p:nvCxnSpPr>
          <p:cNvPr id="24" name="מחבר חץ ישר 23"/>
          <p:cNvCxnSpPr/>
          <p:nvPr/>
        </p:nvCxnSpPr>
        <p:spPr>
          <a:xfrm>
            <a:off x="1331913" y="7750175"/>
            <a:ext cx="72009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5" name="קבוצה 45"/>
          <p:cNvGrpSpPr>
            <a:grpSpLocks/>
          </p:cNvGrpSpPr>
          <p:nvPr/>
        </p:nvGrpSpPr>
        <p:grpSpPr bwMode="auto">
          <a:xfrm>
            <a:off x="395288" y="2605088"/>
            <a:ext cx="8085137" cy="1752600"/>
            <a:chOff x="395536" y="2780928"/>
            <a:chExt cx="8084122" cy="1753272"/>
          </a:xfrm>
        </p:grpSpPr>
        <p:sp>
          <p:nvSpPr>
            <p:cNvPr id="13" name="Rectangle 12"/>
            <p:cNvSpPr/>
            <p:nvPr/>
          </p:nvSpPr>
          <p:spPr>
            <a:xfrm>
              <a:off x="395536" y="2780928"/>
              <a:ext cx="8084122" cy="1753272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ar-SA" sz="2000" b="1">
                  <a:solidFill>
                    <a:srgbClr val="1D4C72"/>
                  </a:solidFill>
                  <a:cs typeface="Traditional Arabic" pitchFamily="18" charset="-78"/>
                </a:rPr>
                <a:t>تكملة الإجابة</a:t>
              </a:r>
              <a:r>
                <a:rPr lang="he-IL" sz="2000" b="1">
                  <a:solidFill>
                    <a:srgbClr val="1D4C72"/>
                  </a:solidFill>
                  <a:cs typeface="Traditional Arabic" pitchFamily="18" charset="-78"/>
                </a:rPr>
                <a:t>:</a:t>
              </a:r>
            </a:p>
          </p:txBody>
        </p:sp>
        <p:sp>
          <p:nvSpPr>
            <p:cNvPr id="10249" name="מלבן 39"/>
            <p:cNvSpPr>
              <a:spLocks noChangeArrowheads="1"/>
            </p:cNvSpPr>
            <p:nvPr/>
          </p:nvSpPr>
          <p:spPr bwMode="auto">
            <a:xfrm>
              <a:off x="611409" y="3635330"/>
              <a:ext cx="7836503" cy="397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ar-SA" sz="2000">
                  <a:latin typeface="Arial" pitchFamily="34" charset="0"/>
                  <a:cs typeface="Traditional Arabic" pitchFamily="2" charset="-78"/>
                </a:rPr>
                <a:t>ب</a:t>
              </a:r>
              <a:r>
                <a:rPr lang="he-IL">
                  <a:latin typeface="Arial" pitchFamily="34" charset="0"/>
                  <a:cs typeface="Arial" pitchFamily="34" charset="0"/>
                </a:rPr>
                <a:t>.     </a:t>
              </a:r>
              <a:r>
                <a:rPr lang="en-US">
                  <a:latin typeface="Arial" pitchFamily="34" charset="0"/>
                  <a:cs typeface="Arial" pitchFamily="34" charset="0"/>
                </a:rPr>
                <a:t> ,        </a:t>
              </a:r>
              <a:r>
                <a:rPr lang="en-US"/>
                <a:t>F - I</a:t>
              </a:r>
              <a:r>
                <a:rPr lang="en-US">
                  <a:latin typeface="Arial" pitchFamily="34" charset="0"/>
                  <a:cs typeface="Arial" pitchFamily="34" charset="0"/>
                </a:rPr>
                <a:t> </a:t>
              </a:r>
              <a:r>
                <a:rPr lang="he-IL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/>
                <a:t>H-H</a:t>
              </a:r>
              <a:r>
                <a:rPr lang="en-US">
                  <a:latin typeface="Arial" pitchFamily="34" charset="0"/>
                  <a:cs typeface="Arial" pitchFamily="34" charset="0"/>
                </a:rPr>
                <a:t>      ,       </a:t>
              </a:r>
              <a:r>
                <a:rPr lang="en-US"/>
                <a:t>Cl - Br</a:t>
              </a:r>
              <a:r>
                <a:rPr lang="en-US">
                  <a:latin typeface="Arial" pitchFamily="34" charset="0"/>
                  <a:cs typeface="Arial" pitchFamily="34" charset="0"/>
                </a:rPr>
                <a:t>        ,          </a:t>
              </a:r>
              <a:r>
                <a:rPr lang="en-US"/>
                <a:t>C - H</a:t>
              </a:r>
              <a:r>
                <a:rPr lang="en-US">
                  <a:latin typeface="Arial" pitchFamily="34" charset="0"/>
                  <a:cs typeface="Arial" pitchFamily="34" charset="0"/>
                </a:rPr>
                <a:t>         ,      </a:t>
              </a:r>
              <a:r>
                <a:rPr lang="en-US"/>
                <a:t>C - O</a:t>
              </a:r>
              <a:endParaRPr lang="he-IL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2699792" y="3353035"/>
              <a:ext cx="4648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191646" y="3372780"/>
              <a:ext cx="627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10252" name="Text Box 11"/>
            <p:cNvSpPr txBox="1">
              <a:spLocks noChangeArrowheads="1"/>
            </p:cNvSpPr>
            <p:nvPr/>
          </p:nvSpPr>
          <p:spPr bwMode="auto">
            <a:xfrm>
              <a:off x="4070521" y="3372780"/>
              <a:ext cx="56939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10253" name="Text Box 11"/>
            <p:cNvSpPr txBox="1">
              <a:spLocks noChangeArrowheads="1"/>
            </p:cNvSpPr>
            <p:nvPr/>
          </p:nvSpPr>
          <p:spPr bwMode="auto">
            <a:xfrm>
              <a:off x="7206437" y="3353035"/>
              <a:ext cx="4648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6012160" y="3392525"/>
              <a:ext cx="6085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d-</a:t>
              </a:r>
            </a:p>
          </p:txBody>
        </p:sp>
        <p:sp>
          <p:nvSpPr>
            <p:cNvPr id="10255" name="Text Box 10"/>
            <p:cNvSpPr txBox="1">
              <a:spLocks noChangeArrowheads="1"/>
            </p:cNvSpPr>
            <p:nvPr/>
          </p:nvSpPr>
          <p:spPr bwMode="auto">
            <a:xfrm>
              <a:off x="4572000" y="3353035"/>
              <a:ext cx="4648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  <p:sp>
          <p:nvSpPr>
            <p:cNvPr id="10256" name="Text Box 10"/>
            <p:cNvSpPr txBox="1">
              <a:spLocks noChangeArrowheads="1"/>
            </p:cNvSpPr>
            <p:nvPr/>
          </p:nvSpPr>
          <p:spPr bwMode="auto">
            <a:xfrm>
              <a:off x="5724128" y="3372780"/>
              <a:ext cx="4648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  <p:sp>
          <p:nvSpPr>
            <p:cNvPr id="10257" name="Text Box 10"/>
            <p:cNvSpPr txBox="1">
              <a:spLocks noChangeArrowheads="1"/>
            </p:cNvSpPr>
            <p:nvPr/>
          </p:nvSpPr>
          <p:spPr bwMode="auto">
            <a:xfrm>
              <a:off x="7596336" y="3353970"/>
              <a:ext cx="4648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latin typeface="Symbol" pitchFamily="18" charset="2"/>
                  <a:cs typeface="Arial" pitchFamily="34" charset="0"/>
                </a:rPr>
                <a:t>d+</a:t>
              </a:r>
            </a:p>
          </p:txBody>
        </p:sp>
      </p:grpSp>
      <p:sp>
        <p:nvSpPr>
          <p:cNvPr id="38" name="מציין מיקום של מספר שקופית 37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52E12B76-878F-4DE2-AD10-51EAC1DFC693}" type="slidenum">
              <a:rPr lang="he-IL"/>
              <a:pPr>
                <a:defRPr/>
              </a:pPr>
              <a:t>6</a:t>
            </a:fld>
            <a:endParaRPr lang="he-IL" dirty="0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468313" y="612775"/>
            <a:ext cx="79914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السؤال</a:t>
            </a:r>
            <a:r>
              <a:rPr lang="he-IL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1: </a:t>
            </a:r>
          </a:p>
          <a:p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أ. درّجوا الأربطة التالية حسب القطبية التصاعدية للأربطة (استعملوا جدول السالبية الكهربائية الموجود في كتاب المعطيات الذي بحوزتكم):</a:t>
            </a:r>
            <a:r>
              <a:rPr lang="ar-SA" sz="2000" dirty="0" smtClean="0">
                <a:latin typeface="Arial" pitchFamily="34" charset="0"/>
                <a:cs typeface="Traditional Arabic" pitchFamily="2" charset="-78"/>
              </a:rPr>
              <a:t> </a:t>
            </a:r>
            <a:r>
              <a:rPr lang="he-IL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/>
            </a:r>
            <a:br>
              <a:rPr lang="he-IL" sz="2000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</a:b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H-H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F-I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en-US" dirty="0" err="1" smtClean="0">
                <a:solidFill>
                  <a:srgbClr val="1D4C72"/>
                </a:solidFill>
              </a:rPr>
              <a:t>Cl</a:t>
            </a:r>
            <a:r>
              <a:rPr lang="en-US" dirty="0" smtClean="0">
                <a:solidFill>
                  <a:srgbClr val="1D4C72"/>
                </a:solidFill>
              </a:rPr>
              <a:t>-Br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C-H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، 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    </a:t>
            </a:r>
            <a:r>
              <a:rPr lang="en-US" dirty="0" smtClean="0">
                <a:solidFill>
                  <a:srgbClr val="1D4C72"/>
                </a:solidFill>
              </a:rPr>
              <a:t>C-O</a:t>
            </a:r>
            <a:endParaRPr lang="he-IL" dirty="0" smtClean="0">
              <a:solidFill>
                <a:srgbClr val="1D4C72"/>
              </a:solidFill>
            </a:endParaRPr>
          </a:p>
          <a:p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ب. حدّدوا أيّة ذرّة تحمل شحنة جزئية موجبة وأيّة ذرّة تحمل شحنة جزئية سالبة.</a:t>
            </a:r>
            <a:endParaRPr lang="en-US" sz="2000" b="1" dirty="0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400" dirty="0">
                <a:latin typeface="Traditional Arabic" pitchFamily="2" charset="-78"/>
                <a:cs typeface="Traditional Arabic" pitchFamily="2" charset="-78"/>
              </a:rPr>
              <a:t>قطبية الأربطة في الجزيئات </a:t>
            </a:r>
            <a:r>
              <a:rPr lang="ar-SA" sz="2400" dirty="0" err="1" smtClean="0">
                <a:latin typeface="Traditional Arabic" pitchFamily="2" charset="-78"/>
                <a:cs typeface="Traditional Arabic" pitchFamily="2" charset="-78"/>
              </a:rPr>
              <a:t>ال</a:t>
            </a:r>
            <a:r>
              <a:rPr lang="ar-LB" sz="2400" dirty="0" smtClean="0">
                <a:latin typeface="Traditional Arabic" pitchFamily="2" charset="-78"/>
                <a:cs typeface="Traditional Arabic" pitchFamily="2" charset="-78"/>
              </a:rPr>
              <a:t>مركّبة</a:t>
            </a:r>
            <a:endParaRPr sz="2400" dirty="0"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C3061-AF0B-4A15-A035-2611978A6DC1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203575" y="3933825"/>
            <a:ext cx="3313113" cy="1439863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H – O - </a:t>
            </a:r>
            <a:r>
              <a:rPr lang="en-US" sz="6000" dirty="0" err="1">
                <a:latin typeface="+mn-lt"/>
                <a:cs typeface="+mn-cs"/>
              </a:rPr>
              <a:t>Cl</a:t>
            </a:r>
            <a:endParaRPr lang="he-IL" sz="6000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750" y="928688"/>
            <a:ext cx="7848600" cy="2284412"/>
          </a:xfrm>
          <a:prstGeom prst="rect">
            <a:avLst/>
          </a:prstGeom>
          <a:ln w="12700">
            <a:noFill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في الجزيئات المركّبة من </a:t>
            </a:r>
            <a:r>
              <a:rPr lang="ar-SA" sz="2200" dirty="0" err="1">
                <a:latin typeface="Traditional Arabic" pitchFamily="18" charset="-78"/>
                <a:cs typeface="Traditional Arabic" pitchFamily="18" charset="-78"/>
              </a:rPr>
              <a:t>ذرّات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 مختلفة يتمّ تحديد قطبية كلّ رباط على </a:t>
            </a:r>
            <a:r>
              <a:rPr lang="ar-SA" sz="2200" dirty="0" err="1">
                <a:latin typeface="Traditional Arabic" pitchFamily="18" charset="-78"/>
                <a:cs typeface="Traditional Arabic" pitchFamily="18" charset="-78"/>
              </a:rPr>
              <a:t>حدة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قطبية الرباط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sz="2000" dirty="0">
                <a:latin typeface="Traditional Arabic" pitchFamily="18" charset="-78"/>
                <a:cs typeface="+mj-cs"/>
              </a:rPr>
              <a:t>O </a:t>
            </a:r>
            <a:r>
              <a:rPr lang="he-IL" sz="2000" dirty="0">
                <a:latin typeface="Traditional Arabic" pitchFamily="18" charset="-78"/>
                <a:cs typeface="+mj-cs"/>
              </a:rPr>
              <a:t>-</a:t>
            </a:r>
            <a:r>
              <a:rPr lang="en-US" sz="2000" dirty="0">
                <a:latin typeface="Traditional Arabic" pitchFamily="18" charset="-78"/>
                <a:cs typeface="+mj-cs"/>
              </a:rPr>
              <a:t>H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هي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:   </a:t>
            </a:r>
            <a:r>
              <a:rPr lang="en-US" sz="2000" dirty="0">
                <a:latin typeface="Traditional Arabic" pitchFamily="18" charset="-78"/>
                <a:cs typeface="+mj-cs"/>
              </a:rPr>
              <a:t>3.5-2.1 = 1.4</a:t>
            </a:r>
            <a:endParaRPr lang="he-IL" sz="2000" dirty="0">
              <a:latin typeface="Traditional Arabic" pitchFamily="18" charset="-78"/>
              <a:cs typeface="+mj-cs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قطبية الرباط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sz="2000" dirty="0">
                <a:latin typeface="Traditional Arabic" pitchFamily="18" charset="-78"/>
                <a:cs typeface="+mj-cs"/>
              </a:rPr>
              <a:t>O- </a:t>
            </a:r>
            <a:r>
              <a:rPr lang="en-US" sz="2000" dirty="0" err="1">
                <a:latin typeface="Traditional Arabic" pitchFamily="18" charset="-78"/>
                <a:cs typeface="+mj-cs"/>
              </a:rPr>
              <a:t>Cl</a:t>
            </a:r>
            <a:r>
              <a:rPr lang="he-IL" sz="2000" dirty="0">
                <a:latin typeface="Traditional Arabic" pitchFamily="18" charset="-78"/>
                <a:cs typeface="+mj-cs"/>
              </a:rPr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هي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:  </a:t>
            </a:r>
            <a:r>
              <a:rPr lang="en-US" sz="2000" dirty="0">
                <a:latin typeface="Traditional Arabic" pitchFamily="18" charset="-78"/>
                <a:cs typeface="+mj-cs"/>
              </a:rPr>
              <a:t>3.5-3.0 = 0.5</a:t>
            </a:r>
            <a:endParaRPr lang="he-IL" sz="2000" dirty="0">
              <a:latin typeface="Traditional Arabic" pitchFamily="18" charset="-78"/>
              <a:cs typeface="+mj-cs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قطبية الرباط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en-US" sz="2000" dirty="0">
                <a:latin typeface="Traditional Arabic" pitchFamily="18" charset="-78"/>
                <a:cs typeface="+mj-cs"/>
              </a:rPr>
              <a:t>H</a:t>
            </a:r>
            <a:r>
              <a:rPr lang="he-IL" sz="2000" dirty="0">
                <a:latin typeface="Traditional Arabic" pitchFamily="18" charset="-78"/>
                <a:cs typeface="+mj-cs"/>
              </a:rPr>
              <a:t>-</a:t>
            </a:r>
            <a:r>
              <a:rPr lang="en-US" sz="2000" dirty="0">
                <a:latin typeface="Traditional Arabic" pitchFamily="18" charset="-78"/>
                <a:cs typeface="+mj-cs"/>
              </a:rPr>
              <a:t>O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</a:t>
            </a:r>
            <a:r>
              <a:rPr lang="ar-SA" sz="2200" dirty="0">
                <a:latin typeface="Traditional Arabic" pitchFamily="18" charset="-78"/>
                <a:cs typeface="Traditional Arabic" pitchFamily="18" charset="-78"/>
              </a:rPr>
              <a:t>أعلى من قطبية الرباط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  </a:t>
            </a:r>
            <a:r>
              <a:rPr lang="en-US" sz="2000" dirty="0">
                <a:latin typeface="Traditional Arabic" pitchFamily="18" charset="-78"/>
                <a:cs typeface="+mj-cs"/>
              </a:rPr>
              <a:t>O-</a:t>
            </a:r>
            <a:r>
              <a:rPr lang="en-US" sz="2000" dirty="0" err="1">
                <a:latin typeface="Traditional Arabic" pitchFamily="18" charset="-78"/>
                <a:cs typeface="+mj-cs"/>
              </a:rPr>
              <a:t>Cl</a:t>
            </a:r>
            <a:r>
              <a:rPr lang="he-IL" sz="2200" dirty="0">
                <a:latin typeface="Traditional Arabic" pitchFamily="18" charset="-78"/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7900" y="5508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r>
              <a:rPr lang="ar-SA" sz="2200" b="1" dirty="0">
                <a:solidFill>
                  <a:srgbClr val="1D4C72"/>
                </a:solidFill>
                <a:latin typeface="Traditional Arabic" pitchFamily="18" charset="-78"/>
                <a:cs typeface="Traditional Arabic" pitchFamily="18" charset="-78"/>
              </a:rPr>
              <a:t>مثال</a:t>
            </a:r>
            <a:r>
              <a:rPr lang="he-IL" sz="2200" b="1" dirty="0">
                <a:solidFill>
                  <a:srgbClr val="1D4C72"/>
                </a:solidFill>
                <a:latin typeface="Traditional Arabic" pitchFamily="18" charset="-78"/>
                <a:cs typeface="Arial" pitchFamily="34" charset="0"/>
              </a:rPr>
              <a:t>:</a:t>
            </a:r>
          </a:p>
          <a:p>
            <a:pPr>
              <a:defRPr/>
            </a:pPr>
            <a:endParaRPr lang="he-IL" dirty="0">
              <a:solidFill>
                <a:srgbClr val="7F7F7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302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أيّ رباط هو </a:t>
            </a:r>
            <a:r>
              <a:rPr lang="ar-SA" sz="2200" b="1" dirty="0" err="1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تساهمي</a:t>
            </a:r>
            <a:r>
              <a:rPr lang="ar-SA" sz="2200" b="1" dirty="0">
                <a:solidFill>
                  <a:srgbClr val="FF6600"/>
                </a:solidFill>
                <a:latin typeface="Traditional Arabic" pitchFamily="18" charset="-78"/>
                <a:cs typeface="Traditional Arabic" pitchFamily="18" charset="-78"/>
              </a:rPr>
              <a:t> وأيّ رباط هو أيوني؟  </a:t>
            </a:r>
            <a:endParaRPr lang="he-IL" sz="2200" b="1" dirty="0">
              <a:solidFill>
                <a:srgbClr val="FF6600"/>
              </a:solidFill>
              <a:latin typeface="Traditional Arabic" pitchFamily="18" charset="-78"/>
              <a:cs typeface="Arial" pitchFamily="34" charset="0"/>
            </a:endParaRPr>
          </a:p>
        </p:txBody>
      </p:sp>
      <p:sp>
        <p:nvSpPr>
          <p:cNvPr id="12292" name="TextBox 25"/>
          <p:cNvSpPr txBox="1">
            <a:spLocks noChangeArrowheads="1"/>
          </p:cNvSpPr>
          <p:nvPr/>
        </p:nvSpPr>
        <p:spPr bwMode="auto">
          <a:xfrm>
            <a:off x="323850" y="620713"/>
            <a:ext cx="8135938" cy="331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ar-SA" dirty="0">
                <a:latin typeface="Arial" pitchFamily="34" charset="0"/>
                <a:cs typeface="Arial" pitchFamily="34" charset="0"/>
              </a:rPr>
              <a:t>	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الفروق في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السالبية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الكهربائية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للذرّات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التي تشارك في الرباط تحدّد أيّة ذرّة تكوّن رباطًا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تساهميًا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نقيًّا، وأيّة ذرّة تكوّن رباطًا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تساهميًا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قطبيًا، وأيّة ذرّة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قطبيتها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عالية إلى حدّ يتكوّن فيه رباط أيوني. </a:t>
            </a:r>
            <a:endParaRPr lang="he-IL" sz="2200" dirty="0">
              <a:latin typeface="Traditional Arabic" pitchFamily="2" charset="-78"/>
              <a:cs typeface="Arial" pitchFamily="34" charset="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	</a:t>
            </a:r>
            <a:r>
              <a:rPr lang="ar-SA" sz="2200" dirty="0" smtClean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عند التطرّق إلى الفروق في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السالبية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الكهربائية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smtClean="0">
                <a:latin typeface="Traditional Arabic" pitchFamily="2" charset="-78"/>
                <a:cs typeface="Traditional Arabic" pitchFamily="2" charset="-78"/>
              </a:rPr>
              <a:t>لا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يمكن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ت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عيين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حدّ واضح بين الانتقال من رباط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تساهمي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 smtClean="0">
                <a:latin typeface="Traditional Arabic" pitchFamily="2" charset="-78"/>
                <a:cs typeface="Traditional Arabic" pitchFamily="2" charset="-78"/>
              </a:rPr>
              <a:t>إلى</a:t>
            </a:r>
            <a:r>
              <a:rPr lang="ar-LB" sz="2200" dirty="0" smtClean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رباط</a:t>
            </a:r>
            <a:r>
              <a:rPr lang="ar-SA" sz="2200" dirty="0" smtClean="0">
                <a:latin typeface="Traditional Arabic" pitchFamily="2" charset="-78"/>
                <a:cs typeface="Traditional Arabic" pitchFamily="2" charset="-78"/>
              </a:rPr>
              <a:t> أيوني</a:t>
            </a:r>
            <a:r>
              <a:rPr lang="ar-LB" sz="2200" dirty="0" smtClean="0">
                <a:latin typeface="Traditional Arabic" pitchFamily="2" charset="-78"/>
                <a:cs typeface="Traditional Arabic" pitchFamily="2" charset="-78"/>
              </a:rPr>
              <a:t>.</a:t>
            </a:r>
            <a:endParaRPr lang="he-IL" sz="2200" dirty="0">
              <a:latin typeface="Traditional Arabic" pitchFamily="2" charset="-78"/>
              <a:cs typeface="Arial" pitchFamily="34" charset="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	من المعتاد 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ت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عيين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ذلك حسب الموقع في الترتيب الدوري: 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مركَّب</a:t>
            </a:r>
            <a:r>
              <a:rPr lang="ar-LB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من </a:t>
            </a:r>
            <a:r>
              <a:rPr lang="ar-LB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ل</a:t>
            </a:r>
            <a:r>
              <a:rPr lang="ar-SA" sz="2200" dirty="0" err="1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افلزّ</a:t>
            </a:r>
            <a:r>
              <a:rPr lang="ar-SA" sz="2200" dirty="0" smtClean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SA" sz="2200" dirty="0">
                <a:solidFill>
                  <a:srgbClr val="00B050"/>
                </a:solidFill>
                <a:latin typeface="Traditional Arabic" pitchFamily="2" charset="-78"/>
                <a:cs typeface="Traditional Arabic" pitchFamily="2" charset="-78"/>
              </a:rPr>
              <a:t>مع 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فلزّ يكوّن رباطًا أيونيًا، بينما يكوّن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اللافلزّان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رباطًا </a:t>
            </a:r>
            <a:r>
              <a:rPr lang="ar-SA" sz="2200" dirty="0" err="1">
                <a:latin typeface="Traditional Arabic" pitchFamily="2" charset="-78"/>
                <a:cs typeface="Traditional Arabic" pitchFamily="2" charset="-78"/>
              </a:rPr>
              <a:t>تساهميًا</a:t>
            </a:r>
            <a:r>
              <a:rPr lang="ar-SA" sz="2200" dirty="0">
                <a:latin typeface="Traditional Arabic" pitchFamily="2" charset="-78"/>
                <a:cs typeface="Traditional Arabic" pitchFamily="2" charset="-78"/>
              </a:rPr>
              <a:t> بينهما.  </a:t>
            </a:r>
            <a:endParaRPr lang="he-IL" sz="2200" dirty="0">
              <a:latin typeface="Traditional Arabic" pitchFamily="2" charset="-78"/>
              <a:cs typeface="Arial" pitchFamily="34" charset="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3" name="קבוצה 18"/>
          <p:cNvGrpSpPr>
            <a:grpSpLocks/>
          </p:cNvGrpSpPr>
          <p:nvPr/>
        </p:nvGrpSpPr>
        <p:grpSpPr bwMode="auto">
          <a:xfrm>
            <a:off x="468313" y="4078288"/>
            <a:ext cx="8135937" cy="1654175"/>
            <a:chOff x="467544" y="3140968"/>
            <a:chExt cx="8136904" cy="1656184"/>
          </a:xfrm>
        </p:grpSpPr>
        <p:grpSp>
          <p:nvGrpSpPr>
            <p:cNvPr id="12296" name="קבוצה 5"/>
            <p:cNvGrpSpPr>
              <a:grpSpLocks/>
            </p:cNvGrpSpPr>
            <p:nvPr/>
          </p:nvGrpSpPr>
          <p:grpSpPr bwMode="auto">
            <a:xfrm>
              <a:off x="1403648" y="3284984"/>
              <a:ext cx="6480720" cy="471652"/>
              <a:chOff x="1475656" y="3212976"/>
              <a:chExt cx="6480720" cy="471652"/>
            </a:xfrm>
          </p:grpSpPr>
          <p:sp>
            <p:nvSpPr>
              <p:cNvPr id="12302" name="Text Box 4"/>
              <p:cNvSpPr txBox="1">
                <a:spLocks noChangeArrowheads="1"/>
              </p:cNvSpPr>
              <p:nvPr/>
            </p:nvSpPr>
            <p:spPr bwMode="auto">
              <a:xfrm>
                <a:off x="1475656" y="3284416"/>
                <a:ext cx="2375682" cy="400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ar-SA" sz="2000" b="1">
                    <a:solidFill>
                      <a:srgbClr val="FF6600"/>
                    </a:solidFill>
                    <a:latin typeface="Traditional Arabic" pitchFamily="2" charset="-78"/>
                    <a:cs typeface="Traditional Arabic" pitchFamily="2" charset="-78"/>
                  </a:rPr>
                  <a:t>رباط تساهمي</a:t>
                </a:r>
                <a:endParaRPr lang="en-US" sz="2000" b="1">
                  <a:solidFill>
                    <a:srgbClr val="FF6600"/>
                  </a:solidFill>
                  <a:latin typeface="Traditional Arabic" pitchFamily="2" charset="-78"/>
                  <a:cs typeface="Traditional Arabic" pitchFamily="2" charset="-78"/>
                </a:endParaRPr>
              </a:p>
            </p:txBody>
          </p:sp>
          <p:sp>
            <p:nvSpPr>
              <p:cNvPr id="12303" name="Text Box 5"/>
              <p:cNvSpPr txBox="1">
                <a:spLocks noChangeArrowheads="1"/>
              </p:cNvSpPr>
              <p:nvPr/>
            </p:nvSpPr>
            <p:spPr bwMode="auto">
              <a:xfrm>
                <a:off x="5075703" y="3212976"/>
                <a:ext cx="2880673" cy="4002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ar-SA" sz="2000" b="1">
                    <a:solidFill>
                      <a:srgbClr val="FF6600"/>
                    </a:solidFill>
                    <a:latin typeface="Traditional Arabic" pitchFamily="2" charset="-78"/>
                    <a:cs typeface="Traditional Arabic" pitchFamily="2" charset="-78"/>
                  </a:rPr>
                  <a:t>رباط أيوني</a:t>
                </a:r>
                <a:endParaRPr lang="en-US" sz="2000" b="1">
                  <a:solidFill>
                    <a:srgbClr val="FF6600"/>
                  </a:solidFill>
                  <a:latin typeface="Traditional Arabic" pitchFamily="2" charset="-78"/>
                  <a:cs typeface="Traditional Arabic" pitchFamily="2" charset="-78"/>
                </a:endParaRPr>
              </a:p>
            </p:txBody>
          </p:sp>
        </p:grpSp>
        <p:sp>
          <p:nvSpPr>
            <p:cNvPr id="12297" name="Text Box 10"/>
            <p:cNvSpPr txBox="1">
              <a:spLocks noChangeArrowheads="1"/>
            </p:cNvSpPr>
            <p:nvPr/>
          </p:nvSpPr>
          <p:spPr bwMode="auto">
            <a:xfrm>
              <a:off x="4716199" y="3788833"/>
              <a:ext cx="3169026" cy="4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ar-SA" sz="2200">
                  <a:latin typeface="Traditional Arabic" pitchFamily="2" charset="-78"/>
                  <a:cs typeface="Traditional Arabic" pitchFamily="2" charset="-78"/>
                </a:rPr>
                <a:t>رباط أيوني ذو طابع تساهمي تنازلي</a:t>
              </a:r>
              <a:endParaRPr lang="en-US" sz="2200">
                <a:latin typeface="Traditional Arabic" pitchFamily="2" charset="-78"/>
                <a:cs typeface="Traditional Arabic" pitchFamily="2" charset="-78"/>
              </a:endParaRPr>
            </a:p>
          </p:txBody>
        </p:sp>
        <p:sp>
          <p:nvSpPr>
            <p:cNvPr id="14" name="חץ ימינה 13"/>
            <p:cNvSpPr/>
            <p:nvPr/>
          </p:nvSpPr>
          <p:spPr>
            <a:xfrm>
              <a:off x="754915" y="4004027"/>
              <a:ext cx="7417682" cy="793125"/>
            </a:xfrm>
            <a:prstGeom prst="rightArrow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rtl="0">
                <a:defRPr/>
              </a:pPr>
              <a:r>
                <a:rPr lang="ar-LB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LB" sz="2200" dirty="0" smtClean="0">
                  <a:solidFill>
                    <a:srgbClr val="00B050"/>
                  </a:solidFill>
                  <a:latin typeface="Traditional Arabic" pitchFamily="18" charset="-78"/>
                  <a:cs typeface="Traditional Arabic" pitchFamily="18" charset="-78"/>
                </a:rPr>
                <a:t>ازدياد </a:t>
              </a:r>
              <a:r>
                <a:rPr lang="ar-SA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الفرق في </a:t>
              </a:r>
              <a:r>
                <a:rPr lang="ar-SA" sz="2200" dirty="0" err="1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السالبية</a:t>
              </a:r>
              <a:r>
                <a:rPr lang="ar-SA" sz="2200" dirty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 الكهربائية </a:t>
              </a:r>
              <a:r>
                <a:rPr lang="ar-SA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– </a:t>
              </a:r>
              <a:r>
                <a:rPr lang="ar-LB" sz="2200" dirty="0" smtClean="0">
                  <a:solidFill>
                    <a:srgbClr val="00B050"/>
                  </a:solidFill>
                  <a:latin typeface="Traditional Arabic" pitchFamily="18" charset="-78"/>
                  <a:cs typeface="Traditional Arabic" pitchFamily="18" charset="-78"/>
                </a:rPr>
                <a:t>ازدياد</a:t>
              </a:r>
              <a:r>
                <a:rPr lang="ar-LB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قطبية </a:t>
              </a:r>
              <a:r>
                <a:rPr lang="ar-SA" sz="2200" dirty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الرباط </a:t>
              </a:r>
              <a:r>
                <a:rPr lang="ar-LB" sz="2200" dirty="0" smtClean="0">
                  <a:solidFill>
                    <a:schemeClr val="tx1"/>
                  </a:solidFill>
                  <a:latin typeface="Traditional Arabic" pitchFamily="18" charset="-78"/>
                  <a:cs typeface="Traditional Arabic" pitchFamily="18" charset="-78"/>
                </a:rPr>
                <a:t> </a:t>
              </a:r>
              <a:endParaRPr lang="he-IL" sz="2200" dirty="0">
                <a:solidFill>
                  <a:schemeClr val="tx1"/>
                </a:solidFill>
                <a:latin typeface="Traditional Arabic" pitchFamily="18" charset="-78"/>
              </a:endParaRPr>
            </a:p>
          </p:txBody>
        </p:sp>
        <p:sp>
          <p:nvSpPr>
            <p:cNvPr id="12299" name="Text Box 9"/>
            <p:cNvSpPr txBox="1">
              <a:spLocks noChangeArrowheads="1"/>
            </p:cNvSpPr>
            <p:nvPr/>
          </p:nvSpPr>
          <p:spPr bwMode="auto">
            <a:xfrm>
              <a:off x="754916" y="3820591"/>
              <a:ext cx="3384952" cy="4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he-IL" sz="2200">
                  <a:latin typeface="Traditional Arabic" pitchFamily="2" charset="-78"/>
                  <a:cs typeface="Arial" pitchFamily="34" charset="0"/>
                </a:rPr>
                <a:t> </a:t>
              </a:r>
              <a:r>
                <a:rPr lang="ar-SA" sz="2200">
                  <a:latin typeface="Traditional Arabic" pitchFamily="2" charset="-78"/>
                  <a:cs typeface="Traditional Arabic" pitchFamily="2" charset="-78"/>
                </a:rPr>
                <a:t>رباط تساهمي ذو قطبية تصاعدية</a:t>
              </a:r>
              <a:endParaRPr lang="en-US" sz="2200">
                <a:latin typeface="Traditional Arabic" pitchFamily="2" charset="-78"/>
                <a:cs typeface="Traditional Arabic" pitchFamily="2" charset="-78"/>
              </a:endParaRPr>
            </a:p>
          </p:txBody>
        </p:sp>
        <p:sp>
          <p:nvSpPr>
            <p:cNvPr id="17" name="מלבן 16"/>
            <p:cNvSpPr/>
            <p:nvPr/>
          </p:nvSpPr>
          <p:spPr>
            <a:xfrm>
              <a:off x="467544" y="3140968"/>
              <a:ext cx="215926" cy="1440022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>
                <a:defRPr/>
              </a:pPr>
              <a:r>
                <a:rPr lang="he-IL" sz="24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8" name="מלבן 17"/>
            <p:cNvSpPr/>
            <p:nvPr/>
          </p:nvSpPr>
          <p:spPr>
            <a:xfrm>
              <a:off x="8388522" y="3212492"/>
              <a:ext cx="215926" cy="1440022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>
                <a:defRPr/>
              </a:pPr>
              <a:r>
                <a:rPr lang="he-IL" sz="24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20" name="מציין מיקום של מספר שקופית 1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33364714-C0F7-4C5A-A77D-0271DC5B7327}" type="slidenum">
              <a:rPr lang="he-IL" smtClean="0"/>
              <a:pPr>
                <a:defRPr/>
              </a:pPr>
              <a:t>8</a:t>
            </a:fld>
            <a:endParaRPr lang="he-IL" dirty="0"/>
          </a:p>
        </p:txBody>
      </p:sp>
      <p:sp>
        <p:nvSpPr>
          <p:cNvPr id="16" name="מלבן 15"/>
          <p:cNvSpPr/>
          <p:nvPr/>
        </p:nvSpPr>
        <p:spPr>
          <a:xfrm>
            <a:off x="4211638" y="4221163"/>
            <a:ext cx="215900" cy="93662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he-IL" dirty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SA" sz="2000" b="1">
                <a:solidFill>
                  <a:srgbClr val="FF6600"/>
                </a:solidFill>
                <a:latin typeface="Arial" pitchFamily="34" charset="0"/>
                <a:cs typeface="Traditional Arabic" pitchFamily="18" charset="-78"/>
              </a:rPr>
              <a:t>أيّ رباط هو تساهمي وأيّ رباط هو أيوني؟</a:t>
            </a:r>
            <a:r>
              <a:rPr lang="ar-SA" b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he-IL" b="1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43F3A3DF-4D6F-465F-8DD1-82D79C22ADD5}" type="slidenum">
              <a:rPr lang="he-IL"/>
              <a:pPr>
                <a:defRPr/>
              </a:pPr>
              <a:t>9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250825" y="620713"/>
            <a:ext cx="8183563" cy="291306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r>
              <a:rPr lang="ar-SA" sz="2000" b="1" dirty="0">
                <a:solidFill>
                  <a:srgbClr val="1D4C72"/>
                </a:solidFill>
                <a:latin typeface="Calibri" pitchFamily="34" charset="0"/>
                <a:cs typeface="Traditional Arabic" pitchFamily="2" charset="-78"/>
              </a:rPr>
              <a:t>السؤال</a:t>
            </a:r>
            <a:r>
              <a:rPr lang="he-IL" sz="2000" b="1" dirty="0">
                <a:solidFill>
                  <a:srgbClr val="1D4C72"/>
                </a:solidFill>
                <a:latin typeface="Calibri" pitchFamily="34" charset="0"/>
                <a:cs typeface="Traditional Arabic" pitchFamily="2" charset="-78"/>
              </a:rPr>
              <a:t> 2:</a:t>
            </a:r>
          </a:p>
          <a:p>
            <a:pPr>
              <a:lnSpc>
                <a:spcPct val="150000"/>
              </a:lnSpc>
            </a:pPr>
            <a:r>
              <a:rPr lang="ar-SA" sz="20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معطاة الموادّ التالية</a:t>
            </a:r>
            <a:r>
              <a:rPr lang="he-IL" sz="2000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: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</a:b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</a:rPr>
              <a:t>AlI</a:t>
            </a:r>
            <a:r>
              <a:rPr lang="en-US" baseline="-25000" dirty="0">
                <a:solidFill>
                  <a:srgbClr val="1D4C72"/>
                </a:solidFill>
              </a:rPr>
              <a:t>3  </a:t>
            </a:r>
            <a:r>
              <a:rPr lang="ar-SA" baseline="-25000" dirty="0" smtClean="0">
                <a:solidFill>
                  <a:srgbClr val="1D4C72"/>
                </a:solidFill>
              </a:rPr>
              <a:t>،</a:t>
            </a:r>
            <a:r>
              <a:rPr lang="en-US" baseline="-25000" dirty="0" smtClean="0">
                <a:solidFill>
                  <a:srgbClr val="1D4C72"/>
                </a:solidFill>
              </a:rPr>
              <a:t>  </a:t>
            </a:r>
            <a:r>
              <a:rPr lang="en-US" dirty="0" err="1">
                <a:solidFill>
                  <a:srgbClr val="1D4C72"/>
                </a:solidFill>
              </a:rPr>
              <a:t>HCl</a:t>
            </a:r>
            <a:r>
              <a:rPr lang="en-US" baseline="-25000" dirty="0">
                <a:solidFill>
                  <a:srgbClr val="1D4C72"/>
                </a:solidFill>
              </a:rPr>
              <a:t>  </a:t>
            </a:r>
            <a:r>
              <a:rPr lang="ar-SA" baseline="-25000" dirty="0" smtClean="0">
                <a:solidFill>
                  <a:srgbClr val="1D4C72"/>
                </a:solidFill>
              </a:rPr>
              <a:t>،</a:t>
            </a:r>
            <a:r>
              <a:rPr lang="en-US" baseline="-25000" dirty="0" smtClean="0">
                <a:solidFill>
                  <a:srgbClr val="1D4C72"/>
                </a:solidFill>
              </a:rPr>
              <a:t>  </a:t>
            </a:r>
            <a:r>
              <a:rPr lang="en-US" dirty="0" smtClean="0">
                <a:solidFill>
                  <a:srgbClr val="1D4C72"/>
                </a:solidFill>
              </a:rPr>
              <a:t>BF</a:t>
            </a:r>
            <a:r>
              <a:rPr lang="en-US" baseline="-25000" dirty="0" smtClean="0">
                <a:solidFill>
                  <a:srgbClr val="1D4C72"/>
                </a:solidFill>
              </a:rPr>
              <a:t>3  </a:t>
            </a:r>
            <a:r>
              <a:rPr lang="ar-SA" dirty="0" smtClean="0">
                <a:solidFill>
                  <a:srgbClr val="1D4C72"/>
                </a:solidFill>
              </a:rPr>
              <a:t>،</a:t>
            </a:r>
            <a:r>
              <a:rPr lang="en-US" dirty="0" smtClean="0">
                <a:solidFill>
                  <a:srgbClr val="1D4C72"/>
                </a:solidFill>
              </a:rPr>
              <a:t>  Na</a:t>
            </a:r>
            <a:r>
              <a:rPr lang="en-US" baseline="-25000" dirty="0" smtClean="0">
                <a:solidFill>
                  <a:srgbClr val="1D4C72"/>
                </a:solidFill>
              </a:rPr>
              <a:t>2</a:t>
            </a:r>
            <a:r>
              <a:rPr lang="en-US" dirty="0" smtClean="0">
                <a:solidFill>
                  <a:srgbClr val="1D4C72"/>
                </a:solidFill>
              </a:rPr>
              <a:t>S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ar-SA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. صنّفوا الموادّ إلى أيونات وإلى جزيئات حسب موقعها في </a:t>
            </a:r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الجدول الدوري </a:t>
            </a: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(فلزّات ولافلزّات). </a:t>
            </a:r>
            <a:endParaRPr lang="en-US" sz="2000" b="1" dirty="0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ب. درّجوا الموادّ حسب الفروق في </a:t>
            </a:r>
            <a:r>
              <a:rPr lang="ar-SA" sz="2000" b="1" dirty="0" err="1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السالبية</a:t>
            </a: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 الكهربائية.</a:t>
            </a:r>
            <a:endParaRPr lang="he-IL" sz="2000" dirty="0">
              <a:solidFill>
                <a:srgbClr val="1D4C72"/>
              </a:solidFill>
              <a:latin typeface="Arial" pitchFamily="34" charset="0"/>
              <a:cs typeface="Traditional Arabic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ج. هل هناك فرق بين طريقتَي التصنيف أو التدريج؟ إذا كان هناك فرق، </a:t>
            </a:r>
            <a:r>
              <a:rPr lang="ar-LB" sz="2000" b="1" dirty="0" smtClean="0">
                <a:solidFill>
                  <a:srgbClr val="00B050"/>
                </a:solidFill>
                <a:latin typeface="Arial" pitchFamily="34" charset="0"/>
                <a:cs typeface="Traditional Arabic" pitchFamily="2" charset="-78"/>
              </a:rPr>
              <a:t>ف</a:t>
            </a:r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ما </a:t>
            </a:r>
            <a:r>
              <a:rPr lang="ar-SA" sz="2000" b="1" dirty="0">
                <a:solidFill>
                  <a:srgbClr val="1D4C72"/>
                </a:solidFill>
                <a:latin typeface="Arial" pitchFamily="34" charset="0"/>
                <a:cs typeface="Traditional Arabic" pitchFamily="2" charset="-78"/>
              </a:rPr>
              <a:t>هو؟</a:t>
            </a:r>
            <a:r>
              <a:rPr lang="ar-SA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7F7F7F"/>
      </a:accent1>
      <a:accent2>
        <a:srgbClr val="1A7EB0"/>
      </a:accent2>
      <a:accent3>
        <a:srgbClr val="FF6600"/>
      </a:accent3>
      <a:accent4>
        <a:srgbClr val="548DD4"/>
      </a:accent4>
      <a:accent5>
        <a:srgbClr val="92D050"/>
      </a:accent5>
      <a:accent6>
        <a:srgbClr val="5F0060"/>
      </a:accent6>
      <a:hlink>
        <a:srgbClr val="008EFF"/>
      </a:hlink>
      <a:folHlink>
        <a:srgbClr val="A5A5A5"/>
      </a:folHlink>
    </a:clrScheme>
    <a:fontScheme name="Nahsh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 anchor="t"/>
      <a:lstStyle>
        <a:defPPr>
          <a:buBlip>
            <a:blip xmlns:r="http://schemas.openxmlformats.org/officeDocument/2006/relationships" r:embed="rId1"/>
          </a:buBlip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/>
          </a:solidFill>
        </a:ln>
        <a:effectLst>
          <a:outerShdw sx="101000" sy="101000" algn="ctr" rotWithShape="0">
            <a:schemeClr val="bg1">
              <a:lumMod val="75000"/>
            </a:schemeClr>
          </a:outerShdw>
        </a:effectLst>
      </a:spPr>
      <a:bodyPr vert="horz" lIns="91440" tIns="45720" rIns="91440" bIns="45720" rtlCol="1" anchor="ctr">
        <a:normAutofit/>
      </a:bodyPr>
      <a:lstStyle>
        <a:defPPr marL="0" marR="0" indent="0" algn="r" defTabSz="914400" rtl="1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>
                <a:lumMod val="50000"/>
                <a:lumOff val="50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nahshon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7F7F7F"/>
      </a:accent1>
      <a:accent2>
        <a:srgbClr val="5F5F5F"/>
      </a:accent2>
      <a:accent3>
        <a:srgbClr val="FF6600"/>
      </a:accent3>
      <a:accent4>
        <a:srgbClr val="7F7F7F"/>
      </a:accent4>
      <a:accent5>
        <a:srgbClr val="77A7A9"/>
      </a:accent5>
      <a:accent6>
        <a:srgbClr val="5F0060"/>
      </a:accent6>
      <a:hlink>
        <a:srgbClr val="00B0F0"/>
      </a:hlink>
      <a:folHlink>
        <a:srgbClr val="A5A5A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>
            <a:lumMod val="95000"/>
          </a:schemeClr>
        </a:solidFill>
        <a:ln w="22225">
          <a:solidFill>
            <a:schemeClr val="bg1"/>
          </a:solidFill>
        </a:ln>
        <a:effectLst>
          <a:outerShdw sx="101000" sy="101000" algn="ctr" rotWithShape="0">
            <a:schemeClr val="bg1">
              <a:lumMod val="75000"/>
            </a:schemeClr>
          </a:outerShdw>
        </a:effectLst>
      </a:spPr>
      <a:bodyPr vert="horz" lIns="91440" tIns="45720" rIns="91440" bIns="45720" rtlCol="1" anchor="ctr">
        <a:normAutofit/>
      </a:bodyPr>
      <a:lstStyle>
        <a:defPPr marL="0" marR="0" indent="0" algn="r" defTabSz="914400" rtl="1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>
                <a:lumMod val="50000"/>
                <a:lumOff val="50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1651</Words>
  <Application>Microsoft Office PowerPoint</Application>
  <PresentationFormat>‫הצגה על המסך (4:3)</PresentationFormat>
  <Paragraphs>268</Paragraphs>
  <Slides>25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25</vt:i4>
      </vt:variant>
    </vt:vector>
  </HeadingPairs>
  <TitlesOfParts>
    <vt:vector size="27" baseType="lpstr">
      <vt:lpstr>Office Theme</vt:lpstr>
      <vt:lpstr>1_Office Theme</vt:lpstr>
      <vt:lpstr>שקופית 1</vt:lpstr>
      <vt:lpstr>שקופית 2</vt:lpstr>
      <vt:lpstr>مثال آخر لرباط قطبي</vt:lpstr>
      <vt:lpstr>שקופית 4</vt:lpstr>
      <vt:lpstr>שקופית 5</vt:lpstr>
      <vt:lpstr>שקופית 6</vt:lpstr>
      <vt:lpstr>قطبية الأربطة في الجزيئات المركّبة</vt:lpstr>
      <vt:lpstr>שקופית 8</vt:lpstr>
      <vt:lpstr>שקופית 9</vt:lpstr>
      <vt:lpstr>שקופית 10</vt:lpstr>
      <vt:lpstr>שקופית 11</vt:lpstr>
      <vt:lpstr>שקופית 12</vt:lpstr>
      <vt:lpstr>طول الرباط التساهمي</vt:lpstr>
      <vt:lpstr>שקופית 14</vt:lpstr>
      <vt:lpstr>שקופית 15</vt:lpstr>
      <vt:lpstr>إجمال بصري: العوامل التي تؤثّر على طاقة الرباط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nazmi</cp:lastModifiedBy>
  <cp:revision>392</cp:revision>
  <dcterms:created xsi:type="dcterms:W3CDTF">2010-09-05T07:07:37Z</dcterms:created>
  <dcterms:modified xsi:type="dcterms:W3CDTF">2011-09-18T23:43:47Z</dcterms:modified>
</cp:coreProperties>
</file>